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1" r:id="rId26"/>
    <p:sldId id="282" r:id="rId27"/>
    <p:sldId id="280" r:id="rId28"/>
    <p:sldId id="283" r:id="rId29"/>
    <p:sldId id="284" r:id="rId30"/>
    <p:sldId id="285" r:id="rId31"/>
    <p:sldId id="286" r:id="rId32"/>
    <p:sldId id="288" r:id="rId33"/>
    <p:sldId id="287"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72" d="100"/>
          <a:sy n="72" d="100"/>
        </p:scale>
        <p:origin x="67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8099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967588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90858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2097857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6785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3976020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568077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229648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205933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4208491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114436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1048761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385374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356935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30049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992A198-956A-40EC-AE19-CFC027B833C0}" type="datetimeFigureOut">
              <a:rPr lang="zh-TW" altLang="en-US" smtClean="0"/>
              <a:t>2023/6/20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320672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92A198-956A-40EC-AE19-CFC027B833C0}" type="datetimeFigureOut">
              <a:rPr lang="zh-TW" altLang="en-US" smtClean="0"/>
              <a:t>2023/6/20</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53268E-3AD4-403F-B9B5-5A2594037BBF}" type="slidenum">
              <a:rPr lang="zh-TW" altLang="en-US" smtClean="0"/>
              <a:t>‹#›</a:t>
            </a:fld>
            <a:endParaRPr lang="zh-TW" altLang="en-US"/>
          </a:p>
        </p:txBody>
      </p:sp>
    </p:spTree>
    <p:extLst>
      <p:ext uri="{BB962C8B-B14F-4D97-AF65-F5344CB8AC3E}">
        <p14:creationId xmlns:p14="http://schemas.microsoft.com/office/powerpoint/2010/main" val="2543375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youtube.com/watch?v=4NFZwPhqeR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upiter.xtrp.io/"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Linear_congruential_generator" TargetMode="External"/><Relationship Id="rId3" Type="http://schemas.openxmlformats.org/officeDocument/2006/relationships/hyperlink" Target="https://gabrielromualdo.com/articles/2020-09-12-using-the-monte-carlo-tree-search-algorithm-in-an-ai-to-beat-2048-and-other-games" TargetMode="External"/><Relationship Id="rId7" Type="http://schemas.openxmlformats.org/officeDocument/2006/relationships/hyperlink" Target="https://web.stanford.edu/class/aa228/reports/2020/final41.pdf" TargetMode="External"/><Relationship Id="rId2" Type="http://schemas.openxmlformats.org/officeDocument/2006/relationships/hyperlink" Target="https://jupiter.xtrp.io/" TargetMode="External"/><Relationship Id="rId1" Type="http://schemas.openxmlformats.org/officeDocument/2006/relationships/slideLayout" Target="../slideLayouts/slideLayout2.xml"/><Relationship Id="rId6" Type="http://schemas.openxmlformats.org/officeDocument/2006/relationships/hyperlink" Target="https://gigi.nullneuron.net/gigilabs/calculating-circle-area-the-monte-carlo-way/" TargetMode="External"/><Relationship Id="rId5" Type="http://schemas.openxmlformats.org/officeDocument/2006/relationships/hyperlink" Target="https://github.com/zigurous/unity-2048-tutorial" TargetMode="External"/><Relationship Id="rId4" Type="http://schemas.openxmlformats.org/officeDocument/2006/relationships/hyperlink" Target="https://www.youtube.com/watch?v=4NFZwPhqeR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9A92D-351A-44F7-A925-F279E240B80B}"/>
              </a:ext>
            </a:extLst>
          </p:cNvPr>
          <p:cNvSpPr>
            <a:spLocks noGrp="1"/>
          </p:cNvSpPr>
          <p:nvPr>
            <p:ph type="ctrTitle"/>
          </p:nvPr>
        </p:nvSpPr>
        <p:spPr>
          <a:xfrm>
            <a:off x="-573741" y="-78907"/>
            <a:ext cx="9144000" cy="2387600"/>
          </a:xfrm>
        </p:spPr>
        <p:txBody>
          <a:bodyPr/>
          <a:lstStyle/>
          <a:p>
            <a:r>
              <a:rPr lang="en-US" altLang="zh-TW" dirty="0">
                <a:solidFill>
                  <a:srgbClr val="FF0000"/>
                </a:solidFill>
              </a:rPr>
              <a:t>Monte Carlo Method and Random Generator </a:t>
            </a:r>
            <a:endParaRPr lang="zh-TW" altLang="en-US" dirty="0">
              <a:solidFill>
                <a:srgbClr val="FF0000"/>
              </a:solidFill>
            </a:endParaRPr>
          </a:p>
        </p:txBody>
      </p:sp>
      <p:sp>
        <p:nvSpPr>
          <p:cNvPr id="3" name="副標題 2">
            <a:extLst>
              <a:ext uri="{FF2B5EF4-FFF2-40B4-BE49-F238E27FC236}">
                <a16:creationId xmlns:a16="http://schemas.microsoft.com/office/drawing/2014/main" id="{C16B1CF1-FA73-4936-9208-087ABB30C6A9}"/>
              </a:ext>
            </a:extLst>
          </p:cNvPr>
          <p:cNvSpPr>
            <a:spLocks noGrp="1"/>
          </p:cNvSpPr>
          <p:nvPr>
            <p:ph type="subTitle" idx="1"/>
          </p:nvPr>
        </p:nvSpPr>
        <p:spPr>
          <a:xfrm>
            <a:off x="450574" y="2750701"/>
            <a:ext cx="6915382" cy="3597214"/>
          </a:xfrm>
        </p:spPr>
        <p:txBody>
          <a:bodyPr/>
          <a:lstStyle/>
          <a:p>
            <a:r>
              <a:rPr lang="en-US" altLang="zh-TW" dirty="0" err="1"/>
              <a:t>Menber</a:t>
            </a:r>
            <a:r>
              <a:rPr lang="en-US" altLang="zh-TW" dirty="0"/>
              <a:t> : </a:t>
            </a:r>
          </a:p>
          <a:p>
            <a:r>
              <a:rPr lang="en-US" altLang="zh-TW" dirty="0"/>
              <a:t>B11090002</a:t>
            </a:r>
            <a:r>
              <a:rPr lang="zh-TW" altLang="en-US" dirty="0"/>
              <a:t>曾品喬</a:t>
            </a:r>
            <a:endParaRPr lang="en-US" altLang="zh-TW" dirty="0"/>
          </a:p>
          <a:p>
            <a:r>
              <a:rPr lang="en-US" altLang="zh-TW" dirty="0"/>
              <a:t>B11092201</a:t>
            </a:r>
            <a:r>
              <a:rPr lang="zh-TW" altLang="en-US" dirty="0"/>
              <a:t>劉秀如</a:t>
            </a:r>
            <a:endParaRPr lang="en-US" altLang="zh-TW" dirty="0"/>
          </a:p>
          <a:p>
            <a:r>
              <a:rPr lang="en-US" altLang="zh-TW" dirty="0"/>
              <a:t>B10090002</a:t>
            </a:r>
            <a:r>
              <a:rPr lang="zh-TW" altLang="en-US" dirty="0"/>
              <a:t>蔡閔傑</a:t>
            </a:r>
            <a:endParaRPr lang="en-US" altLang="zh-TW" dirty="0"/>
          </a:p>
          <a:p>
            <a:r>
              <a:rPr lang="en-US" altLang="zh-TW" dirty="0"/>
              <a:t>B10090076</a:t>
            </a:r>
            <a:r>
              <a:rPr lang="zh-TW" altLang="en-US" dirty="0"/>
              <a:t>郭芃成</a:t>
            </a:r>
          </a:p>
        </p:txBody>
      </p:sp>
      <p:pic>
        <p:nvPicPr>
          <p:cNvPr id="4" name="圖片 3">
            <a:extLst>
              <a:ext uri="{FF2B5EF4-FFF2-40B4-BE49-F238E27FC236}">
                <a16:creationId xmlns:a16="http://schemas.microsoft.com/office/drawing/2014/main" id="{AEEBDB2C-AA96-4028-BDDB-9815A99AE17E}"/>
              </a:ext>
            </a:extLst>
          </p:cNvPr>
          <p:cNvPicPr>
            <a:picLocks noChangeAspect="1"/>
          </p:cNvPicPr>
          <p:nvPr/>
        </p:nvPicPr>
        <p:blipFill>
          <a:blip r:embed="rId2"/>
          <a:stretch>
            <a:fillRect/>
          </a:stretch>
        </p:blipFill>
        <p:spPr>
          <a:xfrm>
            <a:off x="9241926" y="2937062"/>
            <a:ext cx="2836208" cy="2836208"/>
          </a:xfrm>
          <a:prstGeom prst="rect">
            <a:avLst/>
          </a:prstGeom>
        </p:spPr>
      </p:pic>
    </p:spTree>
    <p:extLst>
      <p:ext uri="{BB962C8B-B14F-4D97-AF65-F5344CB8AC3E}">
        <p14:creationId xmlns:p14="http://schemas.microsoft.com/office/powerpoint/2010/main" val="318819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79144C-BAD7-4ABD-B73B-745DF528F9D3}"/>
              </a:ext>
            </a:extLst>
          </p:cNvPr>
          <p:cNvPicPr>
            <a:picLocks noChangeAspect="1"/>
          </p:cNvPicPr>
          <p:nvPr/>
        </p:nvPicPr>
        <p:blipFill>
          <a:blip r:embed="rId2"/>
          <a:stretch>
            <a:fillRect/>
          </a:stretch>
        </p:blipFill>
        <p:spPr>
          <a:xfrm>
            <a:off x="346230" y="802305"/>
            <a:ext cx="6365818" cy="357631"/>
          </a:xfrm>
          <a:prstGeom prst="rect">
            <a:avLst/>
          </a:prstGeom>
        </p:spPr>
      </p:pic>
      <p:pic>
        <p:nvPicPr>
          <p:cNvPr id="7" name="圖片 6">
            <a:extLst>
              <a:ext uri="{FF2B5EF4-FFF2-40B4-BE49-F238E27FC236}">
                <a16:creationId xmlns:a16="http://schemas.microsoft.com/office/drawing/2014/main" id="{DC8E15BE-311E-4F43-9D20-3B315F2398D6}"/>
              </a:ext>
            </a:extLst>
          </p:cNvPr>
          <p:cNvPicPr>
            <a:picLocks noChangeAspect="1"/>
          </p:cNvPicPr>
          <p:nvPr/>
        </p:nvPicPr>
        <p:blipFill rotWithShape="1">
          <a:blip r:embed="rId3"/>
          <a:srcRect b="10616"/>
          <a:stretch/>
        </p:blipFill>
        <p:spPr>
          <a:xfrm>
            <a:off x="346230" y="1960921"/>
            <a:ext cx="6493088" cy="461665"/>
          </a:xfrm>
          <a:prstGeom prst="rect">
            <a:avLst/>
          </a:prstGeom>
        </p:spPr>
      </p:pic>
      <p:sp>
        <p:nvSpPr>
          <p:cNvPr id="8" name="文字方塊 7">
            <a:extLst>
              <a:ext uri="{FF2B5EF4-FFF2-40B4-BE49-F238E27FC236}">
                <a16:creationId xmlns:a16="http://schemas.microsoft.com/office/drawing/2014/main" id="{6D516FE9-D23D-4344-8699-0F1576EADA70}"/>
              </a:ext>
            </a:extLst>
          </p:cNvPr>
          <p:cNvSpPr txBox="1"/>
          <p:nvPr/>
        </p:nvSpPr>
        <p:spPr>
          <a:xfrm>
            <a:off x="346230" y="170304"/>
            <a:ext cx="7288567" cy="461665"/>
          </a:xfrm>
          <a:prstGeom prst="rect">
            <a:avLst/>
          </a:prstGeom>
          <a:noFill/>
        </p:spPr>
        <p:txBody>
          <a:bodyPr wrap="square" rtlCol="0">
            <a:spAutoFit/>
          </a:bodyPr>
          <a:lstStyle/>
          <a:p>
            <a:r>
              <a:rPr lang="zh-TW" altLang="en-US" sz="2400" b="1" dirty="0">
                <a:solidFill>
                  <a:srgbClr val="FF0000"/>
                </a:solidFill>
                <a:latin typeface="+mn-ea"/>
              </a:rPr>
              <a:t>接著我們將我們剛剛做的</a:t>
            </a:r>
            <a:r>
              <a:rPr lang="en-US" altLang="zh-TW" sz="2400" b="1" dirty="0">
                <a:solidFill>
                  <a:srgbClr val="FF0000"/>
                </a:solidFill>
                <a:latin typeface="+mn-ea"/>
              </a:rPr>
              <a:t>Class</a:t>
            </a:r>
            <a:r>
              <a:rPr lang="zh-TW" altLang="en-US" sz="2400" b="1" dirty="0">
                <a:solidFill>
                  <a:srgbClr val="FF0000"/>
                </a:solidFill>
                <a:latin typeface="+mn-ea"/>
              </a:rPr>
              <a:t>引用出來</a:t>
            </a:r>
          </a:p>
        </p:txBody>
      </p:sp>
      <p:sp>
        <p:nvSpPr>
          <p:cNvPr id="10" name="文字方塊 9">
            <a:extLst>
              <a:ext uri="{FF2B5EF4-FFF2-40B4-BE49-F238E27FC236}">
                <a16:creationId xmlns:a16="http://schemas.microsoft.com/office/drawing/2014/main" id="{FF73247A-B33A-47FF-9ECE-4C38A72571D6}"/>
              </a:ext>
            </a:extLst>
          </p:cNvPr>
          <p:cNvSpPr txBox="1"/>
          <p:nvPr/>
        </p:nvSpPr>
        <p:spPr>
          <a:xfrm>
            <a:off x="346230" y="1330272"/>
            <a:ext cx="7288567" cy="461665"/>
          </a:xfrm>
          <a:prstGeom prst="rect">
            <a:avLst/>
          </a:prstGeom>
          <a:noFill/>
        </p:spPr>
        <p:txBody>
          <a:bodyPr wrap="square" rtlCol="0">
            <a:spAutoFit/>
          </a:bodyPr>
          <a:lstStyle/>
          <a:p>
            <a:r>
              <a:rPr lang="zh-TW" altLang="en-US" sz="2400" b="1" dirty="0">
                <a:solidFill>
                  <a:schemeClr val="accent2">
                    <a:lumMod val="50000"/>
                  </a:schemeClr>
                </a:solidFill>
                <a:latin typeface="+mn-ea"/>
              </a:rPr>
              <a:t>這樣的話我們就可以使用我們的</a:t>
            </a:r>
            <a:r>
              <a:rPr lang="en-US" altLang="zh-TW" sz="2400" b="1" dirty="0">
                <a:solidFill>
                  <a:schemeClr val="accent2">
                    <a:lumMod val="50000"/>
                  </a:schemeClr>
                </a:solidFill>
                <a:latin typeface="+mn-ea"/>
              </a:rPr>
              <a:t>Random</a:t>
            </a:r>
            <a:endParaRPr lang="zh-TW" altLang="en-US" sz="2400" b="1" dirty="0">
              <a:solidFill>
                <a:schemeClr val="accent2">
                  <a:lumMod val="50000"/>
                </a:schemeClr>
              </a:solidFill>
              <a:latin typeface="+mn-ea"/>
            </a:endParaRPr>
          </a:p>
        </p:txBody>
      </p:sp>
      <p:pic>
        <p:nvPicPr>
          <p:cNvPr id="12" name="圖片 11">
            <a:extLst>
              <a:ext uri="{FF2B5EF4-FFF2-40B4-BE49-F238E27FC236}">
                <a16:creationId xmlns:a16="http://schemas.microsoft.com/office/drawing/2014/main" id="{680D38D4-C7A5-4135-BE50-6D82D827FB1A}"/>
              </a:ext>
            </a:extLst>
          </p:cNvPr>
          <p:cNvPicPr>
            <a:picLocks noChangeAspect="1"/>
          </p:cNvPicPr>
          <p:nvPr/>
        </p:nvPicPr>
        <p:blipFill>
          <a:blip r:embed="rId4"/>
          <a:stretch>
            <a:fillRect/>
          </a:stretch>
        </p:blipFill>
        <p:spPr>
          <a:xfrm>
            <a:off x="381742" y="2663620"/>
            <a:ext cx="5451677" cy="3543590"/>
          </a:xfrm>
          <a:prstGeom prst="rect">
            <a:avLst/>
          </a:prstGeom>
        </p:spPr>
      </p:pic>
      <p:pic>
        <p:nvPicPr>
          <p:cNvPr id="14" name="圖片 13">
            <a:extLst>
              <a:ext uri="{FF2B5EF4-FFF2-40B4-BE49-F238E27FC236}">
                <a16:creationId xmlns:a16="http://schemas.microsoft.com/office/drawing/2014/main" id="{4849BF38-9EF5-4A5C-BC0F-45402CB2632D}"/>
              </a:ext>
            </a:extLst>
          </p:cNvPr>
          <p:cNvPicPr>
            <a:picLocks noChangeAspect="1"/>
          </p:cNvPicPr>
          <p:nvPr/>
        </p:nvPicPr>
        <p:blipFill>
          <a:blip r:embed="rId5"/>
          <a:stretch>
            <a:fillRect/>
          </a:stretch>
        </p:blipFill>
        <p:spPr>
          <a:xfrm>
            <a:off x="5316985" y="2842868"/>
            <a:ext cx="3480786" cy="3480786"/>
          </a:xfrm>
          <a:prstGeom prst="rect">
            <a:avLst/>
          </a:prstGeom>
        </p:spPr>
      </p:pic>
    </p:spTree>
    <p:extLst>
      <p:ext uri="{BB962C8B-B14F-4D97-AF65-F5344CB8AC3E}">
        <p14:creationId xmlns:p14="http://schemas.microsoft.com/office/powerpoint/2010/main" val="318315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0240E3-21B2-43E8-AABA-7D3D08E1CF43}"/>
              </a:ext>
            </a:extLst>
          </p:cNvPr>
          <p:cNvSpPr>
            <a:spLocks noGrp="1"/>
          </p:cNvSpPr>
          <p:nvPr>
            <p:ph type="title"/>
          </p:nvPr>
        </p:nvSpPr>
        <p:spPr>
          <a:xfrm>
            <a:off x="189061" y="156237"/>
            <a:ext cx="9647397" cy="1699195"/>
          </a:xfrm>
        </p:spPr>
        <p:txBody>
          <a:bodyPr>
            <a:normAutofit/>
          </a:bodyPr>
          <a:lstStyle/>
          <a:p>
            <a:r>
              <a:rPr lang="en-US" altLang="zh-TW" dirty="0">
                <a:solidFill>
                  <a:srgbClr val="FF0000"/>
                </a:solidFill>
                <a:latin typeface="+mn-ea"/>
                <a:ea typeface="+mn-ea"/>
              </a:rPr>
              <a:t>Random</a:t>
            </a:r>
            <a:r>
              <a:rPr lang="zh-TW" altLang="en-US" dirty="0">
                <a:solidFill>
                  <a:srgbClr val="FF0000"/>
                </a:solidFill>
              </a:rPr>
              <a:t>在我們實際利用的例子有非常的多</a:t>
            </a:r>
            <a:br>
              <a:rPr lang="en-US" altLang="zh-TW" dirty="0">
                <a:solidFill>
                  <a:srgbClr val="FF0000"/>
                </a:solidFill>
              </a:rPr>
            </a:br>
            <a:endParaRPr lang="zh-TW" altLang="en-US" dirty="0">
              <a:solidFill>
                <a:srgbClr val="0070C0"/>
              </a:solidFill>
            </a:endParaRPr>
          </a:p>
        </p:txBody>
      </p:sp>
      <p:sp>
        <p:nvSpPr>
          <p:cNvPr id="5" name="文字方塊 4">
            <a:extLst>
              <a:ext uri="{FF2B5EF4-FFF2-40B4-BE49-F238E27FC236}">
                <a16:creationId xmlns:a16="http://schemas.microsoft.com/office/drawing/2014/main" id="{9C86D485-AC27-4C73-BE53-94B6EBBC2BB6}"/>
              </a:ext>
            </a:extLst>
          </p:cNvPr>
          <p:cNvSpPr txBox="1"/>
          <p:nvPr/>
        </p:nvSpPr>
        <p:spPr>
          <a:xfrm>
            <a:off x="189060" y="1005834"/>
            <a:ext cx="7818597" cy="523220"/>
          </a:xfrm>
          <a:prstGeom prst="rect">
            <a:avLst/>
          </a:prstGeom>
          <a:noFill/>
        </p:spPr>
        <p:txBody>
          <a:bodyPr wrap="square">
            <a:spAutoFit/>
          </a:bodyPr>
          <a:lstStyle/>
          <a:p>
            <a:r>
              <a:rPr lang="zh-TW" altLang="en-US" sz="2800" dirty="0">
                <a:solidFill>
                  <a:srgbClr val="0070C0"/>
                </a:solidFill>
                <a:latin typeface="+mj-ea"/>
                <a:ea typeface="+mj-ea"/>
              </a:rPr>
              <a:t>其中我們要介紹的是蒙特卡羅</a:t>
            </a:r>
            <a:r>
              <a:rPr lang="en-US" altLang="zh-TW" sz="2800" dirty="0">
                <a:solidFill>
                  <a:srgbClr val="0070C0"/>
                </a:solidFill>
                <a:latin typeface="+mj-ea"/>
                <a:ea typeface="+mj-ea"/>
              </a:rPr>
              <a:t>(</a:t>
            </a:r>
            <a:r>
              <a:rPr lang="en-US" altLang="zh-TW" sz="2800" b="0" i="0" dirty="0">
                <a:solidFill>
                  <a:srgbClr val="0070C0"/>
                </a:solidFill>
                <a:effectLst/>
                <a:latin typeface="+mj-ea"/>
                <a:ea typeface="+mj-ea"/>
              </a:rPr>
              <a:t>Monte Carlo)</a:t>
            </a:r>
            <a:endParaRPr lang="zh-TW" altLang="en-US" sz="2800" dirty="0">
              <a:latin typeface="+mj-ea"/>
              <a:ea typeface="+mj-ea"/>
            </a:endParaRPr>
          </a:p>
        </p:txBody>
      </p:sp>
      <p:sp>
        <p:nvSpPr>
          <p:cNvPr id="6" name="AutoShape 2" descr="圖片">
            <a:extLst>
              <a:ext uri="{FF2B5EF4-FFF2-40B4-BE49-F238E27FC236}">
                <a16:creationId xmlns:a16="http://schemas.microsoft.com/office/drawing/2014/main" id="{1199D656-183D-4E12-A88C-3E6FF8D8D7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3" name="圖片 12">
            <a:extLst>
              <a:ext uri="{FF2B5EF4-FFF2-40B4-BE49-F238E27FC236}">
                <a16:creationId xmlns:a16="http://schemas.microsoft.com/office/drawing/2014/main" id="{A3551342-A063-4E02-AC03-A33FFA165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143" y="1939263"/>
            <a:ext cx="4762500" cy="4762500"/>
          </a:xfrm>
          <a:prstGeom prst="rect">
            <a:avLst/>
          </a:prstGeom>
        </p:spPr>
      </p:pic>
    </p:spTree>
    <p:extLst>
      <p:ext uri="{BB962C8B-B14F-4D97-AF65-F5344CB8AC3E}">
        <p14:creationId xmlns:p14="http://schemas.microsoft.com/office/powerpoint/2010/main" val="133359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F4C176-A4B1-495E-A102-D84E8B1C8D56}"/>
              </a:ext>
            </a:extLst>
          </p:cNvPr>
          <p:cNvSpPr>
            <a:spLocks noGrp="1"/>
          </p:cNvSpPr>
          <p:nvPr>
            <p:ph type="title"/>
          </p:nvPr>
        </p:nvSpPr>
        <p:spPr>
          <a:xfrm>
            <a:off x="313350" y="156238"/>
            <a:ext cx="8960652" cy="1320800"/>
          </a:xfrm>
        </p:spPr>
        <p:txBody>
          <a:bodyPr>
            <a:normAutofit fontScale="90000"/>
          </a:bodyPr>
          <a:lstStyle/>
          <a:p>
            <a:r>
              <a:rPr lang="zh-TW" altLang="en-US" sz="3200" b="1" dirty="0">
                <a:solidFill>
                  <a:schemeClr val="accent5">
                    <a:lumMod val="75000"/>
                  </a:schemeClr>
                </a:solidFill>
                <a:latin typeface="+mj-ea"/>
              </a:rPr>
              <a:t>這一次我介紹要用蒙特卡羅方法去計算圓面積</a:t>
            </a:r>
            <a:br>
              <a:rPr lang="en-US" altLang="zh-TW" sz="3200" b="1" dirty="0">
                <a:solidFill>
                  <a:schemeClr val="accent5">
                    <a:lumMod val="75000"/>
                  </a:schemeClr>
                </a:solidFill>
                <a:latin typeface="+mj-ea"/>
              </a:rPr>
            </a:br>
            <a:r>
              <a:rPr lang="en-US" altLang="zh-TW" sz="3200" b="1" dirty="0">
                <a:solidFill>
                  <a:schemeClr val="accent5">
                    <a:lumMod val="75000"/>
                  </a:schemeClr>
                </a:solidFill>
                <a:latin typeface="+mj-ea"/>
              </a:rPr>
              <a:t>(Introduce calculating circle area the </a:t>
            </a:r>
            <a:r>
              <a:rPr lang="en-US" altLang="zh-TW" sz="3200" b="1" dirty="0">
                <a:solidFill>
                  <a:srgbClr val="00B0F0"/>
                </a:solidFill>
                <a:latin typeface="+mj-ea"/>
              </a:rPr>
              <a:t>monte </a:t>
            </a:r>
            <a:r>
              <a:rPr lang="en-US" altLang="zh-TW" sz="3200" b="1" dirty="0" err="1">
                <a:solidFill>
                  <a:srgbClr val="00B0F0"/>
                </a:solidFill>
                <a:latin typeface="+mj-ea"/>
              </a:rPr>
              <a:t>carlo</a:t>
            </a:r>
            <a:r>
              <a:rPr lang="en-US" altLang="zh-TW" sz="3200" b="1" dirty="0">
                <a:solidFill>
                  <a:srgbClr val="00B0F0"/>
                </a:solidFill>
                <a:latin typeface="+mj-ea"/>
              </a:rPr>
              <a:t> </a:t>
            </a:r>
            <a:r>
              <a:rPr lang="en-US" altLang="zh-TW" sz="3200" b="1" dirty="0">
                <a:solidFill>
                  <a:schemeClr val="accent5">
                    <a:lumMod val="75000"/>
                  </a:schemeClr>
                </a:solidFill>
                <a:latin typeface="+mj-ea"/>
              </a:rPr>
              <a:t>method)</a:t>
            </a:r>
            <a:endParaRPr lang="zh-TW" altLang="en-US" sz="3200" b="1" dirty="0">
              <a:solidFill>
                <a:schemeClr val="accent5">
                  <a:lumMod val="75000"/>
                </a:schemeClr>
              </a:solidFill>
              <a:latin typeface="+mj-ea"/>
            </a:endParaRPr>
          </a:p>
        </p:txBody>
      </p:sp>
      <p:sp>
        <p:nvSpPr>
          <p:cNvPr id="3" name="內容版面配置區 2">
            <a:extLst>
              <a:ext uri="{FF2B5EF4-FFF2-40B4-BE49-F238E27FC236}">
                <a16:creationId xmlns:a16="http://schemas.microsoft.com/office/drawing/2014/main" id="{C4B71C11-5035-464E-B18E-9D8081A3394D}"/>
              </a:ext>
            </a:extLst>
          </p:cNvPr>
          <p:cNvSpPr>
            <a:spLocks noGrp="1"/>
          </p:cNvSpPr>
          <p:nvPr>
            <p:ph idx="1"/>
          </p:nvPr>
        </p:nvSpPr>
        <p:spPr>
          <a:xfrm>
            <a:off x="495342" y="1753544"/>
            <a:ext cx="6198421" cy="502711"/>
          </a:xfrm>
        </p:spPr>
        <p:txBody>
          <a:bodyPr>
            <a:normAutofit/>
          </a:bodyPr>
          <a:lstStyle/>
          <a:p>
            <a:pPr marL="0" indent="0">
              <a:buNone/>
            </a:pPr>
            <a:r>
              <a:rPr lang="zh-TW" altLang="en-US" sz="2400" b="1" dirty="0">
                <a:solidFill>
                  <a:schemeClr val="accent1">
                    <a:lumMod val="75000"/>
                  </a:schemeClr>
                </a:solidFill>
              </a:rPr>
              <a:t>首先我們要知道甚麼是蒙特卡羅方法？</a:t>
            </a:r>
          </a:p>
        </p:txBody>
      </p:sp>
      <p:sp>
        <p:nvSpPr>
          <p:cNvPr id="5" name="文字方塊 4">
            <a:extLst>
              <a:ext uri="{FF2B5EF4-FFF2-40B4-BE49-F238E27FC236}">
                <a16:creationId xmlns:a16="http://schemas.microsoft.com/office/drawing/2014/main" id="{3AB9E2AB-8F0F-4F07-8313-EF23287C2821}"/>
              </a:ext>
            </a:extLst>
          </p:cNvPr>
          <p:cNvSpPr txBox="1"/>
          <p:nvPr/>
        </p:nvSpPr>
        <p:spPr>
          <a:xfrm>
            <a:off x="495342" y="2461754"/>
            <a:ext cx="7612602" cy="1015663"/>
          </a:xfrm>
          <a:prstGeom prst="rect">
            <a:avLst/>
          </a:prstGeom>
          <a:noFill/>
        </p:spPr>
        <p:txBody>
          <a:bodyPr wrap="square">
            <a:spAutoFit/>
          </a:bodyPr>
          <a:lstStyle/>
          <a:p>
            <a:r>
              <a:rPr lang="zh-TW" altLang="en-US" sz="2000" b="1" i="0" dirty="0">
                <a:solidFill>
                  <a:schemeClr val="accent1">
                    <a:lumMod val="50000"/>
                  </a:schemeClr>
                </a:solidFill>
                <a:effectLst/>
                <a:latin typeface="+mj-ea"/>
                <a:ea typeface="+mj-ea"/>
              </a:rPr>
              <a:t>通常蒙地卡羅方法可以粗略地分成兩類：</a:t>
            </a:r>
            <a:endParaRPr lang="en-US" altLang="zh-TW" sz="2000" b="1" i="0" dirty="0">
              <a:solidFill>
                <a:schemeClr val="accent1">
                  <a:lumMod val="50000"/>
                </a:schemeClr>
              </a:solidFill>
              <a:effectLst/>
              <a:latin typeface="+mj-ea"/>
              <a:ea typeface="+mj-ea"/>
            </a:endParaRPr>
          </a:p>
          <a:p>
            <a:r>
              <a:rPr lang="zh-TW" altLang="en-US" sz="2000" b="1" i="0" dirty="0">
                <a:solidFill>
                  <a:schemeClr val="accent1">
                    <a:lumMod val="50000"/>
                  </a:schemeClr>
                </a:solidFill>
                <a:effectLst/>
                <a:latin typeface="+mj-ea"/>
                <a:ea typeface="+mj-ea"/>
              </a:rPr>
              <a:t>一類是所求解的問題本身具有內在的隨機性，</a:t>
            </a:r>
            <a:r>
              <a:rPr lang="zh-TW" altLang="en-US" sz="2000" b="1" i="0" dirty="0">
                <a:solidFill>
                  <a:srgbClr val="FF0000"/>
                </a:solidFill>
                <a:effectLst/>
                <a:latin typeface="+mj-ea"/>
                <a:ea typeface="+mj-ea"/>
              </a:rPr>
              <a:t>藉助電腦的運算能力可以直接類比這種隨機的過程</a:t>
            </a:r>
            <a:r>
              <a:rPr lang="zh-TW" altLang="en-US" sz="2000" b="1" i="0" dirty="0">
                <a:solidFill>
                  <a:schemeClr val="accent1">
                    <a:lumMod val="50000"/>
                  </a:schemeClr>
                </a:solidFill>
                <a:effectLst/>
                <a:latin typeface="+mj-ea"/>
                <a:ea typeface="+mj-ea"/>
              </a:rPr>
              <a:t>。</a:t>
            </a:r>
            <a:endParaRPr lang="zh-TW" altLang="en-US" sz="2000" b="1" dirty="0">
              <a:solidFill>
                <a:schemeClr val="accent1">
                  <a:lumMod val="50000"/>
                </a:schemeClr>
              </a:solidFill>
              <a:latin typeface="+mj-ea"/>
              <a:ea typeface="+mj-ea"/>
            </a:endParaRPr>
          </a:p>
        </p:txBody>
      </p:sp>
      <p:sp>
        <p:nvSpPr>
          <p:cNvPr id="7" name="文字方塊 6">
            <a:extLst>
              <a:ext uri="{FF2B5EF4-FFF2-40B4-BE49-F238E27FC236}">
                <a16:creationId xmlns:a16="http://schemas.microsoft.com/office/drawing/2014/main" id="{179E0D0A-80B7-4856-A604-B2CB362ECD9A}"/>
              </a:ext>
            </a:extLst>
          </p:cNvPr>
          <p:cNvSpPr txBox="1"/>
          <p:nvPr/>
        </p:nvSpPr>
        <p:spPr>
          <a:xfrm>
            <a:off x="495341" y="3815802"/>
            <a:ext cx="7973955" cy="707886"/>
          </a:xfrm>
          <a:prstGeom prst="rect">
            <a:avLst/>
          </a:prstGeom>
          <a:noFill/>
        </p:spPr>
        <p:txBody>
          <a:bodyPr wrap="square">
            <a:spAutoFit/>
          </a:bodyPr>
          <a:lstStyle/>
          <a:p>
            <a:r>
              <a:rPr lang="zh-TW" altLang="en-US" sz="2000" b="0" i="0" dirty="0">
                <a:solidFill>
                  <a:schemeClr val="accent1">
                    <a:lumMod val="50000"/>
                  </a:schemeClr>
                </a:solidFill>
                <a:effectLst/>
                <a:latin typeface="Arial" panose="020B0604020202020204" pitchFamily="34" charset="0"/>
              </a:rPr>
              <a:t>另一種類型是所求解問題可以轉化為某種隨機分布的特徵數，比如</a:t>
            </a:r>
            <a:r>
              <a:rPr lang="zh-TW" altLang="en-US" sz="2000" dirty="0">
                <a:solidFill>
                  <a:schemeClr val="accent1">
                    <a:lumMod val="50000"/>
                  </a:schemeClr>
                </a:solidFill>
                <a:latin typeface="Arial" panose="020B0604020202020204" pitchFamily="34" charset="0"/>
              </a:rPr>
              <a:t>隨機事件</a:t>
            </a:r>
            <a:r>
              <a:rPr lang="zh-TW" altLang="en-US" sz="2000" b="0" i="0" dirty="0">
                <a:solidFill>
                  <a:schemeClr val="accent1">
                    <a:lumMod val="50000"/>
                  </a:schemeClr>
                </a:solidFill>
                <a:effectLst/>
                <a:latin typeface="Arial" panose="020B0604020202020204" pitchFamily="34" charset="0"/>
              </a:rPr>
              <a:t>出現的</a:t>
            </a:r>
            <a:r>
              <a:rPr lang="zh-TW" altLang="en-US" sz="2000" dirty="0">
                <a:solidFill>
                  <a:schemeClr val="accent1">
                    <a:lumMod val="50000"/>
                  </a:schemeClr>
                </a:solidFill>
                <a:latin typeface="Arial" panose="020B0604020202020204" pitchFamily="34" charset="0"/>
              </a:rPr>
              <a:t>機率</a:t>
            </a:r>
            <a:r>
              <a:rPr lang="zh-TW" altLang="en-US" sz="2000" b="0" i="0" dirty="0">
                <a:solidFill>
                  <a:schemeClr val="accent1">
                    <a:lumMod val="50000"/>
                  </a:schemeClr>
                </a:solidFill>
                <a:effectLst/>
                <a:latin typeface="Arial" panose="020B0604020202020204" pitchFamily="34" charset="0"/>
              </a:rPr>
              <a:t>，</a:t>
            </a:r>
            <a:endParaRPr lang="zh-TW" altLang="en-US" sz="2000" dirty="0">
              <a:solidFill>
                <a:schemeClr val="accent1">
                  <a:lumMod val="50000"/>
                </a:schemeClr>
              </a:solidFill>
            </a:endParaRPr>
          </a:p>
        </p:txBody>
      </p:sp>
      <p:sp>
        <p:nvSpPr>
          <p:cNvPr id="8" name="文字方塊 7">
            <a:extLst>
              <a:ext uri="{FF2B5EF4-FFF2-40B4-BE49-F238E27FC236}">
                <a16:creationId xmlns:a16="http://schemas.microsoft.com/office/drawing/2014/main" id="{462ED12E-2AF2-4ED6-83EA-9159A1B56D18}"/>
              </a:ext>
            </a:extLst>
          </p:cNvPr>
          <p:cNvSpPr txBox="1"/>
          <p:nvPr/>
        </p:nvSpPr>
        <p:spPr>
          <a:xfrm>
            <a:off x="577049" y="4862073"/>
            <a:ext cx="7386221" cy="461665"/>
          </a:xfrm>
          <a:prstGeom prst="rect">
            <a:avLst/>
          </a:prstGeom>
          <a:noFill/>
        </p:spPr>
        <p:txBody>
          <a:bodyPr wrap="square" rtlCol="0">
            <a:spAutoFit/>
          </a:bodyPr>
          <a:lstStyle/>
          <a:p>
            <a:r>
              <a:rPr lang="zh-TW" altLang="en-US" sz="2400" b="1" dirty="0">
                <a:solidFill>
                  <a:srgbClr val="FF0000"/>
                </a:solidFill>
                <a:latin typeface="+mj-ea"/>
                <a:ea typeface="+mj-ea"/>
              </a:rPr>
              <a:t>而今天我們要介紹的方法是第一種</a:t>
            </a:r>
          </a:p>
        </p:txBody>
      </p:sp>
      <p:pic>
        <p:nvPicPr>
          <p:cNvPr id="10" name="圖片 9">
            <a:extLst>
              <a:ext uri="{FF2B5EF4-FFF2-40B4-BE49-F238E27FC236}">
                <a16:creationId xmlns:a16="http://schemas.microsoft.com/office/drawing/2014/main" id="{D7B8088A-37F4-4004-BC35-CD420CB560DF}"/>
              </a:ext>
            </a:extLst>
          </p:cNvPr>
          <p:cNvPicPr>
            <a:picLocks noChangeAspect="1"/>
          </p:cNvPicPr>
          <p:nvPr/>
        </p:nvPicPr>
        <p:blipFill>
          <a:blip r:embed="rId2"/>
          <a:stretch>
            <a:fillRect/>
          </a:stretch>
        </p:blipFill>
        <p:spPr>
          <a:xfrm>
            <a:off x="6479163" y="1462968"/>
            <a:ext cx="2109387" cy="1320801"/>
          </a:xfrm>
          <a:prstGeom prst="rect">
            <a:avLst/>
          </a:prstGeom>
        </p:spPr>
      </p:pic>
      <p:pic>
        <p:nvPicPr>
          <p:cNvPr id="12" name="圖片 11">
            <a:extLst>
              <a:ext uri="{FF2B5EF4-FFF2-40B4-BE49-F238E27FC236}">
                <a16:creationId xmlns:a16="http://schemas.microsoft.com/office/drawing/2014/main" id="{2868282A-36C6-4F29-8392-50358A9BAB4A}"/>
              </a:ext>
            </a:extLst>
          </p:cNvPr>
          <p:cNvPicPr>
            <a:picLocks noChangeAspect="1"/>
          </p:cNvPicPr>
          <p:nvPr/>
        </p:nvPicPr>
        <p:blipFill>
          <a:blip r:embed="rId3"/>
          <a:stretch>
            <a:fillRect/>
          </a:stretch>
        </p:blipFill>
        <p:spPr>
          <a:xfrm>
            <a:off x="5971464" y="4332417"/>
            <a:ext cx="3388603" cy="1409094"/>
          </a:xfrm>
          <a:prstGeom prst="rect">
            <a:avLst/>
          </a:prstGeom>
        </p:spPr>
      </p:pic>
    </p:spTree>
    <p:extLst>
      <p:ext uri="{BB962C8B-B14F-4D97-AF65-F5344CB8AC3E}">
        <p14:creationId xmlns:p14="http://schemas.microsoft.com/office/powerpoint/2010/main" val="70329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7EF4A5-D6C4-40AC-A6A8-E59F907E5EE5}"/>
              </a:ext>
            </a:extLst>
          </p:cNvPr>
          <p:cNvSpPr>
            <a:spLocks noGrp="1"/>
          </p:cNvSpPr>
          <p:nvPr>
            <p:ph type="title"/>
          </p:nvPr>
        </p:nvSpPr>
        <p:spPr>
          <a:xfrm>
            <a:off x="490903" y="290004"/>
            <a:ext cx="8596668" cy="1320800"/>
          </a:xfrm>
        </p:spPr>
        <p:txBody>
          <a:bodyPr>
            <a:normAutofit/>
          </a:bodyPr>
          <a:lstStyle/>
          <a:p>
            <a:r>
              <a:rPr lang="zh-TW" altLang="en-US" dirty="0"/>
              <a:t>在我們要介紹如何用</a:t>
            </a:r>
            <a:r>
              <a:rPr lang="en-US" altLang="zh-TW" dirty="0"/>
              <a:t>Monte</a:t>
            </a:r>
            <a:r>
              <a:rPr lang="zh-TW" altLang="en-US" dirty="0"/>
              <a:t> </a:t>
            </a:r>
            <a:r>
              <a:rPr lang="en-US" altLang="zh-TW" dirty="0" err="1"/>
              <a:t>carlo</a:t>
            </a:r>
            <a:r>
              <a:rPr lang="zh-TW" altLang="en-US" dirty="0"/>
              <a:t> </a:t>
            </a:r>
            <a:r>
              <a:rPr lang="en-US" altLang="zh-TW" dirty="0"/>
              <a:t>Method</a:t>
            </a:r>
            <a:r>
              <a:rPr lang="zh-TW" altLang="en-US" dirty="0"/>
              <a:t>去計算我們圓面積之前</a:t>
            </a:r>
          </a:p>
        </p:txBody>
      </p:sp>
      <p:sp>
        <p:nvSpPr>
          <p:cNvPr id="3" name="內容版面配置區 2">
            <a:extLst>
              <a:ext uri="{FF2B5EF4-FFF2-40B4-BE49-F238E27FC236}">
                <a16:creationId xmlns:a16="http://schemas.microsoft.com/office/drawing/2014/main" id="{B851AF16-833E-4C34-A56A-55DC079744D8}"/>
              </a:ext>
            </a:extLst>
          </p:cNvPr>
          <p:cNvSpPr>
            <a:spLocks noGrp="1"/>
          </p:cNvSpPr>
          <p:nvPr>
            <p:ph idx="1"/>
          </p:nvPr>
        </p:nvSpPr>
        <p:spPr>
          <a:xfrm>
            <a:off x="209674" y="1843596"/>
            <a:ext cx="10141689" cy="1185662"/>
          </a:xfrm>
        </p:spPr>
        <p:txBody>
          <a:bodyPr>
            <a:noAutofit/>
          </a:bodyPr>
          <a:lstStyle/>
          <a:p>
            <a:pPr marL="0" indent="0">
              <a:buNone/>
            </a:pPr>
            <a:r>
              <a:rPr lang="zh-TW" altLang="en-US" sz="4400" b="1" dirty="0">
                <a:solidFill>
                  <a:schemeClr val="accent5">
                    <a:lumMod val="75000"/>
                  </a:schemeClr>
                </a:solidFill>
                <a:latin typeface="+mj-ea"/>
                <a:ea typeface="+mj-ea"/>
              </a:rPr>
              <a:t>我們先想像，如果當今我們的</a:t>
            </a:r>
            <a:r>
              <a:rPr lang="el-GR" altLang="zh-TW" sz="4400" b="1" i="1" dirty="0">
                <a:solidFill>
                  <a:srgbClr val="FF0000"/>
                </a:solidFill>
                <a:effectLst/>
                <a:latin typeface="+mj-ea"/>
                <a:ea typeface="+mj-ea"/>
              </a:rPr>
              <a:t>π</a:t>
            </a:r>
            <a:r>
              <a:rPr lang="zh-TW" altLang="en-US" sz="4400" b="1" dirty="0">
                <a:solidFill>
                  <a:schemeClr val="accent5">
                    <a:lumMod val="75000"/>
                  </a:schemeClr>
                </a:solidFill>
                <a:latin typeface="+mj-ea"/>
                <a:ea typeface="+mj-ea"/>
              </a:rPr>
              <a:t>沒有被發明出來的話，那我們要如何去計算我們圓面積呢？</a:t>
            </a:r>
            <a:endParaRPr lang="en-US" altLang="zh-TW" sz="4400" b="1" dirty="0">
              <a:solidFill>
                <a:schemeClr val="accent5">
                  <a:lumMod val="75000"/>
                </a:schemeClr>
              </a:solidFill>
              <a:latin typeface="+mj-ea"/>
              <a:ea typeface="+mj-ea"/>
            </a:endParaRPr>
          </a:p>
          <a:p>
            <a:pPr marL="0" indent="0">
              <a:buNone/>
            </a:pPr>
            <a:endParaRPr lang="zh-TW" altLang="en-US" sz="4400" b="1" dirty="0">
              <a:solidFill>
                <a:schemeClr val="accent5">
                  <a:lumMod val="75000"/>
                </a:schemeClr>
              </a:solidFill>
              <a:latin typeface="+mj-ea"/>
              <a:ea typeface="+mj-ea"/>
            </a:endParaRPr>
          </a:p>
        </p:txBody>
      </p:sp>
      <p:pic>
        <p:nvPicPr>
          <p:cNvPr id="4" name="圖片 3">
            <a:extLst>
              <a:ext uri="{FF2B5EF4-FFF2-40B4-BE49-F238E27FC236}">
                <a16:creationId xmlns:a16="http://schemas.microsoft.com/office/drawing/2014/main" id="{8A281694-BEA0-49D5-861F-236B528D5463}"/>
              </a:ext>
            </a:extLst>
          </p:cNvPr>
          <p:cNvPicPr>
            <a:picLocks noChangeAspect="1"/>
          </p:cNvPicPr>
          <p:nvPr/>
        </p:nvPicPr>
        <p:blipFill>
          <a:blip r:embed="rId2"/>
          <a:stretch>
            <a:fillRect/>
          </a:stretch>
        </p:blipFill>
        <p:spPr>
          <a:xfrm>
            <a:off x="3891726" y="3544906"/>
            <a:ext cx="3050612" cy="3050612"/>
          </a:xfrm>
          <a:prstGeom prst="rect">
            <a:avLst/>
          </a:prstGeom>
        </p:spPr>
      </p:pic>
    </p:spTree>
    <p:extLst>
      <p:ext uri="{BB962C8B-B14F-4D97-AF65-F5344CB8AC3E}">
        <p14:creationId xmlns:p14="http://schemas.microsoft.com/office/powerpoint/2010/main" val="87497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517F035-3386-482A-B166-503D97503540}"/>
              </a:ext>
            </a:extLst>
          </p:cNvPr>
          <p:cNvSpPr txBox="1"/>
          <p:nvPr/>
        </p:nvSpPr>
        <p:spPr>
          <a:xfrm>
            <a:off x="401167" y="182402"/>
            <a:ext cx="10227076" cy="584775"/>
          </a:xfrm>
          <a:prstGeom prst="rect">
            <a:avLst/>
          </a:prstGeom>
          <a:noFill/>
        </p:spPr>
        <p:txBody>
          <a:bodyPr wrap="square" rtlCol="0">
            <a:spAutoFit/>
          </a:bodyPr>
          <a:lstStyle/>
          <a:p>
            <a:r>
              <a:rPr lang="zh-TW" altLang="en-US" sz="3200" b="1" dirty="0">
                <a:solidFill>
                  <a:srgbClr val="00B0F0"/>
                </a:solidFill>
              </a:rPr>
              <a:t>首先我們先想像有一個人拿著一個火神機槍對著</a:t>
            </a:r>
          </a:p>
        </p:txBody>
      </p:sp>
      <p:pic>
        <p:nvPicPr>
          <p:cNvPr id="8" name="圖片 7">
            <a:extLst>
              <a:ext uri="{FF2B5EF4-FFF2-40B4-BE49-F238E27FC236}">
                <a16:creationId xmlns:a16="http://schemas.microsoft.com/office/drawing/2014/main" id="{0B0B34E8-ACA9-40B6-B72A-DFBD68BA013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a:off x="601753" y="896939"/>
            <a:ext cx="2103088" cy="2084801"/>
          </a:xfrm>
          <a:prstGeom prst="rect">
            <a:avLst/>
          </a:prstGeom>
        </p:spPr>
      </p:pic>
      <p:sp>
        <p:nvSpPr>
          <p:cNvPr id="9" name="文字方塊 8">
            <a:extLst>
              <a:ext uri="{FF2B5EF4-FFF2-40B4-BE49-F238E27FC236}">
                <a16:creationId xmlns:a16="http://schemas.microsoft.com/office/drawing/2014/main" id="{C552E0AB-9A35-44C6-9416-5F37B0FBA762}"/>
              </a:ext>
            </a:extLst>
          </p:cNvPr>
          <p:cNvSpPr txBox="1"/>
          <p:nvPr/>
        </p:nvSpPr>
        <p:spPr>
          <a:xfrm>
            <a:off x="4693229" y="1409787"/>
            <a:ext cx="6967041" cy="584775"/>
          </a:xfrm>
          <a:prstGeom prst="rect">
            <a:avLst/>
          </a:prstGeom>
          <a:noFill/>
        </p:spPr>
        <p:txBody>
          <a:bodyPr wrap="square" rtlCol="0">
            <a:spAutoFit/>
          </a:bodyPr>
          <a:lstStyle/>
          <a:p>
            <a:r>
              <a:rPr lang="zh-TW" altLang="en-US" sz="3200" b="1" dirty="0">
                <a:solidFill>
                  <a:srgbClr val="00B0F0"/>
                </a:solidFill>
              </a:rPr>
              <a:t>一個</a:t>
            </a:r>
            <a:r>
              <a:rPr lang="en-US" altLang="zh-TW" sz="3200" b="1" dirty="0">
                <a:solidFill>
                  <a:srgbClr val="00B0F0"/>
                </a:solidFill>
              </a:rPr>
              <a:t>1/4</a:t>
            </a:r>
            <a:r>
              <a:rPr lang="zh-TW" altLang="en-US" sz="3200" b="1" dirty="0">
                <a:solidFill>
                  <a:srgbClr val="00B0F0"/>
                </a:solidFill>
              </a:rPr>
              <a:t>的圓進行掃射</a:t>
            </a:r>
          </a:p>
        </p:txBody>
      </p:sp>
      <p:pic>
        <p:nvPicPr>
          <p:cNvPr id="11" name="圖片 10">
            <a:extLst>
              <a:ext uri="{FF2B5EF4-FFF2-40B4-BE49-F238E27FC236}">
                <a16:creationId xmlns:a16="http://schemas.microsoft.com/office/drawing/2014/main" id="{02A8968E-9FBE-4298-8244-012F0795DA94}"/>
              </a:ext>
            </a:extLst>
          </p:cNvPr>
          <p:cNvPicPr>
            <a:picLocks noChangeAspect="1"/>
          </p:cNvPicPr>
          <p:nvPr/>
        </p:nvPicPr>
        <p:blipFill>
          <a:blip r:embed="rId4"/>
          <a:stretch>
            <a:fillRect/>
          </a:stretch>
        </p:blipFill>
        <p:spPr>
          <a:xfrm>
            <a:off x="4786312" y="2110202"/>
            <a:ext cx="3867358" cy="2573551"/>
          </a:xfrm>
          <a:prstGeom prst="rect">
            <a:avLst/>
          </a:prstGeom>
        </p:spPr>
      </p:pic>
      <p:pic>
        <p:nvPicPr>
          <p:cNvPr id="15" name="圖片 14">
            <a:extLst>
              <a:ext uri="{FF2B5EF4-FFF2-40B4-BE49-F238E27FC236}">
                <a16:creationId xmlns:a16="http://schemas.microsoft.com/office/drawing/2014/main" id="{7CA213C2-F3C7-46DB-92F2-0A82D4575A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004" y="3234612"/>
            <a:ext cx="3284948" cy="3284948"/>
          </a:xfrm>
          <a:prstGeom prst="rect">
            <a:avLst/>
          </a:prstGeom>
        </p:spPr>
      </p:pic>
    </p:spTree>
    <p:extLst>
      <p:ext uri="{BB962C8B-B14F-4D97-AF65-F5344CB8AC3E}">
        <p14:creationId xmlns:p14="http://schemas.microsoft.com/office/powerpoint/2010/main" val="326757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BE5AFD1-6D83-4947-A949-77944B781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86" y="-50339"/>
            <a:ext cx="2425148" cy="2425148"/>
          </a:xfrm>
          <a:prstGeom prst="rect">
            <a:avLst/>
          </a:prstGeom>
        </p:spPr>
      </p:pic>
      <p:sp>
        <p:nvSpPr>
          <p:cNvPr id="6" name="文字方塊 5">
            <a:extLst>
              <a:ext uri="{FF2B5EF4-FFF2-40B4-BE49-F238E27FC236}">
                <a16:creationId xmlns:a16="http://schemas.microsoft.com/office/drawing/2014/main" id="{EF6060F6-9714-473D-AAB8-91DB6BF83E49}"/>
              </a:ext>
            </a:extLst>
          </p:cNvPr>
          <p:cNvSpPr txBox="1"/>
          <p:nvPr/>
        </p:nvSpPr>
        <p:spPr>
          <a:xfrm>
            <a:off x="810311" y="2374809"/>
            <a:ext cx="6338319" cy="3693319"/>
          </a:xfrm>
          <a:prstGeom prst="rect">
            <a:avLst/>
          </a:prstGeom>
          <a:noFill/>
        </p:spPr>
        <p:txBody>
          <a:bodyPr wrap="square" rtlCol="0">
            <a:spAutoFit/>
          </a:bodyPr>
          <a:lstStyle/>
          <a:p>
            <a:r>
              <a:rPr lang="zh-TW" altLang="en-US" dirty="0"/>
              <a:t>接著我們只要再去判斷每一個點與我們的圓點的距離是否小於圓的半徑，就可以去判斷該點是否在圓內。</a:t>
            </a:r>
            <a:endParaRPr lang="en-US" altLang="zh-TW" dirty="0"/>
          </a:p>
          <a:p>
            <a:endParaRPr lang="en-US" altLang="zh-TW" dirty="0"/>
          </a:p>
          <a:p>
            <a:r>
              <a:rPr lang="zh-TW" altLang="en-US" dirty="0"/>
              <a:t>距離圓點的公式也就是我們高中學過的：</a:t>
            </a:r>
            <a:endParaRPr lang="en-US" altLang="zh-TW" dirty="0"/>
          </a:p>
          <a:p>
            <a:r>
              <a:rPr lang="en-US" altLang="zh-TW" dirty="0">
                <a:solidFill>
                  <a:schemeClr val="accent5"/>
                </a:solidFill>
              </a:rPr>
              <a:t>Distance=</a:t>
            </a:r>
            <a:r>
              <a:rPr lang="en-US" altLang="zh-TW" dirty="0" err="1">
                <a:solidFill>
                  <a:schemeClr val="accent5"/>
                </a:solidFill>
              </a:rPr>
              <a:t>Math.Sqrt</a:t>
            </a:r>
            <a:r>
              <a:rPr lang="en-US" altLang="zh-TW" dirty="0">
                <a:solidFill>
                  <a:schemeClr val="accent5"/>
                </a:solidFill>
              </a:rPr>
              <a:t>[(x-0)^2+(y-0)^2]</a:t>
            </a:r>
          </a:p>
          <a:p>
            <a:endParaRPr lang="en-US" altLang="zh-TW" dirty="0">
              <a:solidFill>
                <a:schemeClr val="accent5"/>
              </a:solidFill>
            </a:endParaRPr>
          </a:p>
          <a:p>
            <a:r>
              <a:rPr lang="zh-TW" altLang="en-US" dirty="0">
                <a:solidFill>
                  <a:schemeClr val="accent2">
                    <a:lumMod val="75000"/>
                  </a:schemeClr>
                </a:solidFill>
              </a:rPr>
              <a:t>接著我們只要再去判端該點是否位於圓內</a:t>
            </a:r>
            <a:endParaRPr lang="en-US" altLang="zh-TW" dirty="0">
              <a:solidFill>
                <a:schemeClr val="accent2">
                  <a:lumMod val="75000"/>
                </a:schemeClr>
              </a:solidFill>
            </a:endParaRPr>
          </a:p>
          <a:p>
            <a:endParaRPr lang="en-US" altLang="zh-TW" dirty="0">
              <a:solidFill>
                <a:schemeClr val="accent2">
                  <a:lumMod val="75000"/>
                </a:schemeClr>
              </a:solidFill>
            </a:endParaRPr>
          </a:p>
          <a:p>
            <a:r>
              <a:rPr lang="en-US" altLang="zh-TW" dirty="0" err="1">
                <a:solidFill>
                  <a:srgbClr val="002060"/>
                </a:solidFill>
              </a:rPr>
              <a:t>Total_in_Circle</a:t>
            </a:r>
            <a:r>
              <a:rPr lang="en-US" altLang="zh-TW" dirty="0">
                <a:solidFill>
                  <a:srgbClr val="002060"/>
                </a:solidFill>
              </a:rPr>
              <a:t>=Distance &lt;= r</a:t>
            </a:r>
          </a:p>
          <a:p>
            <a:r>
              <a:rPr lang="en-US" altLang="zh-TW" dirty="0">
                <a:solidFill>
                  <a:srgbClr val="002060"/>
                </a:solidFill>
              </a:rPr>
              <a:t>If </a:t>
            </a:r>
            <a:r>
              <a:rPr lang="en-US" altLang="zh-TW" dirty="0" err="1">
                <a:solidFill>
                  <a:srgbClr val="002060"/>
                </a:solidFill>
              </a:rPr>
              <a:t>Total_in_Circle</a:t>
            </a:r>
            <a:r>
              <a:rPr lang="en-US" altLang="zh-TW" dirty="0">
                <a:solidFill>
                  <a:srgbClr val="002060"/>
                </a:solidFill>
              </a:rPr>
              <a:t>==True:</a:t>
            </a:r>
          </a:p>
          <a:p>
            <a:r>
              <a:rPr lang="en-US" altLang="zh-TW" dirty="0">
                <a:solidFill>
                  <a:srgbClr val="002060"/>
                </a:solidFill>
              </a:rPr>
              <a:t>	</a:t>
            </a:r>
            <a:r>
              <a:rPr lang="en-US" altLang="zh-TW" dirty="0" err="1">
                <a:solidFill>
                  <a:srgbClr val="002060"/>
                </a:solidFill>
              </a:rPr>
              <a:t>in_Circle</a:t>
            </a:r>
            <a:r>
              <a:rPr lang="en-US" altLang="zh-TW" dirty="0">
                <a:solidFill>
                  <a:srgbClr val="002060"/>
                </a:solidFill>
              </a:rPr>
              <a:t>++</a:t>
            </a:r>
          </a:p>
          <a:p>
            <a:endParaRPr lang="en-US" altLang="zh-TW" dirty="0">
              <a:solidFill>
                <a:srgbClr val="002060"/>
              </a:solidFill>
            </a:endParaRPr>
          </a:p>
          <a:p>
            <a:endParaRPr lang="en-US" altLang="zh-TW" dirty="0"/>
          </a:p>
        </p:txBody>
      </p:sp>
      <p:sp>
        <p:nvSpPr>
          <p:cNvPr id="2" name="文字方塊 1">
            <a:extLst>
              <a:ext uri="{FF2B5EF4-FFF2-40B4-BE49-F238E27FC236}">
                <a16:creationId xmlns:a16="http://schemas.microsoft.com/office/drawing/2014/main" id="{E01F8E26-7325-478C-9065-56575C741D5C}"/>
              </a:ext>
            </a:extLst>
          </p:cNvPr>
          <p:cNvSpPr txBox="1"/>
          <p:nvPr/>
        </p:nvSpPr>
        <p:spPr>
          <a:xfrm>
            <a:off x="734786" y="5824918"/>
            <a:ext cx="6629400" cy="923330"/>
          </a:xfrm>
          <a:prstGeom prst="rect">
            <a:avLst/>
          </a:prstGeom>
          <a:noFill/>
        </p:spPr>
        <p:txBody>
          <a:bodyPr wrap="square" rtlCol="0">
            <a:spAutoFit/>
          </a:bodyPr>
          <a:lstStyle/>
          <a:p>
            <a:r>
              <a:rPr lang="zh-TW" altLang="en-US" dirty="0">
                <a:solidFill>
                  <a:schemeClr val="accent2">
                    <a:lumMod val="75000"/>
                  </a:schemeClr>
                </a:solidFill>
              </a:rPr>
              <a:t>再來我們只要在去計算為每一個點位於圓內與總生成點的比例</a:t>
            </a:r>
            <a:endParaRPr lang="en-US" altLang="zh-TW" dirty="0">
              <a:solidFill>
                <a:schemeClr val="accent2">
                  <a:lumMod val="75000"/>
                </a:schemeClr>
              </a:solidFill>
            </a:endParaRPr>
          </a:p>
          <a:p>
            <a:r>
              <a:rPr lang="en-US" altLang="zh-TW" dirty="0" err="1">
                <a:solidFill>
                  <a:srgbClr val="002060"/>
                </a:solidFill>
              </a:rPr>
              <a:t>in_Circle_Rate</a:t>
            </a:r>
            <a:r>
              <a:rPr lang="en-US" altLang="zh-TW" dirty="0">
                <a:solidFill>
                  <a:srgbClr val="002060"/>
                </a:solidFill>
              </a:rPr>
              <a:t>=</a:t>
            </a:r>
            <a:r>
              <a:rPr lang="en-US" altLang="zh-TW" dirty="0" err="1">
                <a:solidFill>
                  <a:srgbClr val="002060"/>
                </a:solidFill>
              </a:rPr>
              <a:t>in_Circle</a:t>
            </a:r>
            <a:r>
              <a:rPr lang="en-US" altLang="zh-TW" dirty="0">
                <a:solidFill>
                  <a:srgbClr val="002060"/>
                </a:solidFill>
              </a:rPr>
              <a:t>/(</a:t>
            </a:r>
            <a:r>
              <a:rPr lang="zh-TW" altLang="en-US" dirty="0">
                <a:solidFill>
                  <a:srgbClr val="002060"/>
                </a:solidFill>
              </a:rPr>
              <a:t>總生成的點數量</a:t>
            </a:r>
            <a:r>
              <a:rPr lang="en-US" altLang="zh-TW" dirty="0">
                <a:solidFill>
                  <a:srgbClr val="002060"/>
                </a:solidFill>
              </a:rPr>
              <a:t>)</a:t>
            </a:r>
          </a:p>
          <a:p>
            <a:r>
              <a:rPr lang="en-US" altLang="zh-TW" dirty="0"/>
              <a:t>(Python)</a:t>
            </a:r>
          </a:p>
        </p:txBody>
      </p:sp>
    </p:spTree>
    <p:extLst>
      <p:ext uri="{BB962C8B-B14F-4D97-AF65-F5344CB8AC3E}">
        <p14:creationId xmlns:p14="http://schemas.microsoft.com/office/powerpoint/2010/main" val="2239672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FA1FE15-B6D5-44F9-AEBF-7E9F14DFFC20}"/>
              </a:ext>
            </a:extLst>
          </p:cNvPr>
          <p:cNvSpPr txBox="1"/>
          <p:nvPr/>
        </p:nvSpPr>
        <p:spPr>
          <a:xfrm>
            <a:off x="510268" y="399667"/>
            <a:ext cx="6098720" cy="923330"/>
          </a:xfrm>
          <a:prstGeom prst="rect">
            <a:avLst/>
          </a:prstGeom>
          <a:noFill/>
        </p:spPr>
        <p:txBody>
          <a:bodyPr wrap="square">
            <a:spAutoFit/>
          </a:bodyPr>
          <a:lstStyle/>
          <a:p>
            <a:r>
              <a:rPr lang="zh-TW" altLang="en-US" b="0" i="0" dirty="0">
                <a:solidFill>
                  <a:srgbClr val="374151"/>
                </a:solidFill>
                <a:effectLst/>
                <a:latin typeface="Söhne"/>
              </a:rPr>
              <a:t>然後，</a:t>
            </a:r>
            <a:r>
              <a:rPr lang="zh-TW" altLang="en-US" b="0" i="0" dirty="0">
                <a:solidFill>
                  <a:srgbClr val="00B0F0"/>
                </a:solidFill>
                <a:effectLst/>
                <a:latin typeface="Söhne"/>
              </a:rPr>
              <a:t>我們將這個比例乘以正方形的面積來獲得近似的圓面積</a:t>
            </a:r>
            <a:r>
              <a:rPr lang="zh-TW" altLang="en-US" b="0" i="0" dirty="0">
                <a:solidFill>
                  <a:srgbClr val="374151"/>
                </a:solidFill>
                <a:effectLst/>
                <a:latin typeface="Söhne"/>
              </a:rPr>
              <a:t>。在這個方法中，我們選擇以正方形的邊長作為圓的直徑，所以正方形的面積為 </a:t>
            </a:r>
            <a:r>
              <a:rPr lang="en-US" altLang="zh-TW" b="0" i="0" dirty="0">
                <a:solidFill>
                  <a:schemeClr val="accent5"/>
                </a:solidFill>
                <a:effectLst/>
                <a:latin typeface="Söhne"/>
              </a:rPr>
              <a:t>(2r) * (2r) = 4r^2</a:t>
            </a:r>
            <a:r>
              <a:rPr lang="zh-TW" altLang="en-US" b="0" i="0" dirty="0">
                <a:solidFill>
                  <a:schemeClr val="accent5"/>
                </a:solidFill>
                <a:effectLst/>
                <a:latin typeface="Söhne"/>
              </a:rPr>
              <a:t>。</a:t>
            </a:r>
            <a:endParaRPr lang="zh-TW" altLang="en-US" dirty="0">
              <a:solidFill>
                <a:schemeClr val="accent5"/>
              </a:solidFill>
            </a:endParaRPr>
          </a:p>
        </p:txBody>
      </p:sp>
      <p:sp>
        <p:nvSpPr>
          <p:cNvPr id="7" name="文字方塊 6">
            <a:extLst>
              <a:ext uri="{FF2B5EF4-FFF2-40B4-BE49-F238E27FC236}">
                <a16:creationId xmlns:a16="http://schemas.microsoft.com/office/drawing/2014/main" id="{2643E666-037A-4464-8883-D4106857FA0A}"/>
              </a:ext>
            </a:extLst>
          </p:cNvPr>
          <p:cNvSpPr txBox="1"/>
          <p:nvPr/>
        </p:nvSpPr>
        <p:spPr>
          <a:xfrm>
            <a:off x="510268" y="1607689"/>
            <a:ext cx="6098720" cy="646331"/>
          </a:xfrm>
          <a:prstGeom prst="rect">
            <a:avLst/>
          </a:prstGeom>
          <a:noFill/>
        </p:spPr>
        <p:txBody>
          <a:bodyPr wrap="square">
            <a:spAutoFit/>
          </a:bodyPr>
          <a:lstStyle/>
          <a:p>
            <a:pPr algn="l"/>
            <a:r>
              <a:rPr lang="zh-TW" altLang="en-US" dirty="0">
                <a:solidFill>
                  <a:srgbClr val="374151"/>
                </a:solidFill>
                <a:latin typeface="Söhne"/>
              </a:rPr>
              <a:t>所以我們求出</a:t>
            </a:r>
            <a:r>
              <a:rPr lang="zh-TW" altLang="en-US" b="0" i="0" dirty="0">
                <a:solidFill>
                  <a:srgbClr val="374151"/>
                </a:solidFill>
                <a:effectLst/>
                <a:latin typeface="Söhne"/>
              </a:rPr>
              <a:t>近似的圓面積可以表示為：</a:t>
            </a:r>
          </a:p>
          <a:p>
            <a:pPr algn="l"/>
            <a:r>
              <a:rPr lang="zh-TW" altLang="en-US" b="0" i="0" dirty="0">
                <a:solidFill>
                  <a:srgbClr val="374151"/>
                </a:solidFill>
                <a:effectLst/>
                <a:latin typeface="Söhne"/>
              </a:rPr>
              <a:t>圓面積 </a:t>
            </a:r>
            <a:r>
              <a:rPr lang="en-US" altLang="zh-TW" b="0" i="0" dirty="0">
                <a:solidFill>
                  <a:srgbClr val="374151"/>
                </a:solidFill>
                <a:effectLst/>
                <a:latin typeface="Söhne"/>
              </a:rPr>
              <a:t>=</a:t>
            </a:r>
            <a:r>
              <a:rPr lang="en-US" altLang="zh-TW" b="0" i="0" dirty="0">
                <a:solidFill>
                  <a:schemeClr val="accent5"/>
                </a:solidFill>
                <a:effectLst/>
                <a:latin typeface="Söhne"/>
              </a:rPr>
              <a:t> (N/</a:t>
            </a:r>
            <a:r>
              <a:rPr lang="zh-TW" altLang="en-US" b="0" i="0" dirty="0">
                <a:solidFill>
                  <a:schemeClr val="accent5"/>
                </a:solidFill>
                <a:effectLst/>
                <a:latin typeface="Söhne"/>
              </a:rPr>
              <a:t>總生成點數</a:t>
            </a:r>
            <a:r>
              <a:rPr lang="en-US" altLang="zh-TW" b="0" i="0" dirty="0">
                <a:solidFill>
                  <a:schemeClr val="accent5"/>
                </a:solidFill>
                <a:effectLst/>
                <a:latin typeface="Söhne"/>
              </a:rPr>
              <a:t>) * 4r^2</a:t>
            </a:r>
          </a:p>
        </p:txBody>
      </p:sp>
      <p:pic>
        <p:nvPicPr>
          <p:cNvPr id="9" name="圖片 8">
            <a:extLst>
              <a:ext uri="{FF2B5EF4-FFF2-40B4-BE49-F238E27FC236}">
                <a16:creationId xmlns:a16="http://schemas.microsoft.com/office/drawing/2014/main" id="{2CB33801-CFF1-4CCE-B6AC-AD40BB4E8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563" y="2538712"/>
            <a:ext cx="3989615" cy="3989615"/>
          </a:xfrm>
          <a:prstGeom prst="rect">
            <a:avLst/>
          </a:prstGeom>
        </p:spPr>
      </p:pic>
      <p:cxnSp>
        <p:nvCxnSpPr>
          <p:cNvPr id="13" name="直線接點 12">
            <a:extLst>
              <a:ext uri="{FF2B5EF4-FFF2-40B4-BE49-F238E27FC236}">
                <a16:creationId xmlns:a16="http://schemas.microsoft.com/office/drawing/2014/main" id="{5D4FC86F-BCB1-4978-85C9-18CE88498A42}"/>
              </a:ext>
            </a:extLst>
          </p:cNvPr>
          <p:cNvCxnSpPr>
            <a:cxnSpLocks/>
            <a:stCxn id="9" idx="1"/>
            <a:endCxn id="9" idx="3"/>
          </p:cNvCxnSpPr>
          <p:nvPr/>
        </p:nvCxnSpPr>
        <p:spPr>
          <a:xfrm>
            <a:off x="922563" y="4533520"/>
            <a:ext cx="3989615" cy="0"/>
          </a:xfrm>
          <a:prstGeom prst="line">
            <a:avLst/>
          </a:prstGeom>
          <a:ln w="762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54CB986E-B405-41DC-8A44-559C4D6C720C}"/>
              </a:ext>
            </a:extLst>
          </p:cNvPr>
          <p:cNvCxnSpPr>
            <a:cxnSpLocks/>
            <a:stCxn id="9" idx="0"/>
            <a:endCxn id="9" idx="2"/>
          </p:cNvCxnSpPr>
          <p:nvPr/>
        </p:nvCxnSpPr>
        <p:spPr>
          <a:xfrm>
            <a:off x="2917371" y="2538712"/>
            <a:ext cx="0" cy="3989615"/>
          </a:xfrm>
          <a:prstGeom prst="line">
            <a:avLst/>
          </a:prstGeom>
          <a:ln w="762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88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8A23744-06BC-4FAC-9979-B2D2B42BE372}"/>
              </a:ext>
            </a:extLst>
          </p:cNvPr>
          <p:cNvSpPr txBox="1"/>
          <p:nvPr/>
        </p:nvSpPr>
        <p:spPr>
          <a:xfrm>
            <a:off x="269421" y="73479"/>
            <a:ext cx="5894615" cy="646331"/>
          </a:xfrm>
          <a:prstGeom prst="rect">
            <a:avLst/>
          </a:prstGeom>
          <a:noFill/>
        </p:spPr>
        <p:txBody>
          <a:bodyPr wrap="square" rtlCol="0">
            <a:spAutoFit/>
          </a:bodyPr>
          <a:lstStyle/>
          <a:p>
            <a:r>
              <a:rPr lang="zh-TW" altLang="en-US" dirty="0"/>
              <a:t>接著我們在與前面的自己製作的</a:t>
            </a:r>
            <a:r>
              <a:rPr lang="en-US" altLang="zh-TW" dirty="0" err="1">
                <a:solidFill>
                  <a:schemeClr val="accent5"/>
                </a:solidFill>
              </a:rPr>
              <a:t>FakeRandom</a:t>
            </a:r>
            <a:r>
              <a:rPr lang="zh-TW" altLang="en-US" dirty="0"/>
              <a:t>一起實作</a:t>
            </a:r>
            <a:endParaRPr lang="en-US" altLang="zh-TW" dirty="0"/>
          </a:p>
          <a:p>
            <a:r>
              <a:rPr lang="zh-TW" altLang="en-US" dirty="0"/>
              <a:t>所以我們的程式碼會長這樣：</a:t>
            </a:r>
          </a:p>
        </p:txBody>
      </p:sp>
      <p:pic>
        <p:nvPicPr>
          <p:cNvPr id="6" name="圖片 5">
            <a:extLst>
              <a:ext uri="{FF2B5EF4-FFF2-40B4-BE49-F238E27FC236}">
                <a16:creationId xmlns:a16="http://schemas.microsoft.com/office/drawing/2014/main" id="{1EE1141A-D3F5-4149-9B8A-977FFE8A52EE}"/>
              </a:ext>
            </a:extLst>
          </p:cNvPr>
          <p:cNvPicPr>
            <a:picLocks noChangeAspect="1"/>
          </p:cNvPicPr>
          <p:nvPr/>
        </p:nvPicPr>
        <p:blipFill>
          <a:blip r:embed="rId2"/>
          <a:stretch>
            <a:fillRect/>
          </a:stretch>
        </p:blipFill>
        <p:spPr>
          <a:xfrm>
            <a:off x="648478" y="1543050"/>
            <a:ext cx="7099754" cy="5078184"/>
          </a:xfrm>
          <a:prstGeom prst="rect">
            <a:avLst/>
          </a:prstGeom>
        </p:spPr>
      </p:pic>
      <p:sp>
        <p:nvSpPr>
          <p:cNvPr id="7" name="文字方塊 6">
            <a:extLst>
              <a:ext uri="{FF2B5EF4-FFF2-40B4-BE49-F238E27FC236}">
                <a16:creationId xmlns:a16="http://schemas.microsoft.com/office/drawing/2014/main" id="{EF0DF142-ECA3-4701-A535-7D05FD0CCEDF}"/>
              </a:ext>
            </a:extLst>
          </p:cNvPr>
          <p:cNvSpPr txBox="1"/>
          <p:nvPr/>
        </p:nvSpPr>
        <p:spPr>
          <a:xfrm>
            <a:off x="522514" y="873579"/>
            <a:ext cx="4939393" cy="369332"/>
          </a:xfrm>
          <a:prstGeom prst="rect">
            <a:avLst/>
          </a:prstGeom>
          <a:noFill/>
        </p:spPr>
        <p:txBody>
          <a:bodyPr wrap="square" rtlCol="0">
            <a:spAutoFit/>
          </a:bodyPr>
          <a:lstStyle/>
          <a:p>
            <a:r>
              <a:rPr lang="en-US" altLang="zh-TW" dirty="0" err="1">
                <a:solidFill>
                  <a:schemeClr val="accent5"/>
                </a:solidFill>
              </a:rPr>
              <a:t>FakeRandom</a:t>
            </a:r>
            <a:r>
              <a:rPr lang="zh-TW" altLang="en-US" dirty="0"/>
              <a:t>的部分：</a:t>
            </a:r>
          </a:p>
        </p:txBody>
      </p:sp>
    </p:spTree>
    <p:extLst>
      <p:ext uri="{BB962C8B-B14F-4D97-AF65-F5344CB8AC3E}">
        <p14:creationId xmlns:p14="http://schemas.microsoft.com/office/powerpoint/2010/main" val="102788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7029A97-ECBF-4731-8410-ADFE5217856E}"/>
              </a:ext>
            </a:extLst>
          </p:cNvPr>
          <p:cNvSpPr txBox="1"/>
          <p:nvPr/>
        </p:nvSpPr>
        <p:spPr>
          <a:xfrm>
            <a:off x="187778" y="155121"/>
            <a:ext cx="6074229" cy="369332"/>
          </a:xfrm>
          <a:prstGeom prst="rect">
            <a:avLst/>
          </a:prstGeom>
          <a:noFill/>
        </p:spPr>
        <p:txBody>
          <a:bodyPr wrap="square" rtlCol="0">
            <a:spAutoFit/>
          </a:bodyPr>
          <a:lstStyle/>
          <a:p>
            <a:r>
              <a:rPr lang="en-US" altLang="zh-TW" dirty="0">
                <a:solidFill>
                  <a:schemeClr val="accent2">
                    <a:lumMod val="75000"/>
                  </a:schemeClr>
                </a:solidFill>
              </a:rPr>
              <a:t>Monte Carlo Calculating Circle Area</a:t>
            </a:r>
            <a:r>
              <a:rPr lang="zh-TW" altLang="en-US" dirty="0"/>
              <a:t>的部分</a:t>
            </a:r>
          </a:p>
        </p:txBody>
      </p:sp>
      <p:pic>
        <p:nvPicPr>
          <p:cNvPr id="10" name="圖片 9">
            <a:extLst>
              <a:ext uri="{FF2B5EF4-FFF2-40B4-BE49-F238E27FC236}">
                <a16:creationId xmlns:a16="http://schemas.microsoft.com/office/drawing/2014/main" id="{1E9A925C-5345-4742-9CB6-9A8F56EA7D40}"/>
              </a:ext>
            </a:extLst>
          </p:cNvPr>
          <p:cNvPicPr>
            <a:picLocks noChangeAspect="1"/>
          </p:cNvPicPr>
          <p:nvPr/>
        </p:nvPicPr>
        <p:blipFill>
          <a:blip r:embed="rId2"/>
          <a:stretch>
            <a:fillRect/>
          </a:stretch>
        </p:blipFill>
        <p:spPr>
          <a:xfrm>
            <a:off x="6705067" y="2959096"/>
            <a:ext cx="3400900" cy="1667108"/>
          </a:xfrm>
          <a:prstGeom prst="rect">
            <a:avLst/>
          </a:prstGeom>
        </p:spPr>
      </p:pic>
      <p:pic>
        <p:nvPicPr>
          <p:cNvPr id="12" name="圖片 11">
            <a:extLst>
              <a:ext uri="{FF2B5EF4-FFF2-40B4-BE49-F238E27FC236}">
                <a16:creationId xmlns:a16="http://schemas.microsoft.com/office/drawing/2014/main" id="{DF63650F-845F-4001-8BFD-9F9CE077521E}"/>
              </a:ext>
            </a:extLst>
          </p:cNvPr>
          <p:cNvPicPr>
            <a:picLocks noChangeAspect="1"/>
          </p:cNvPicPr>
          <p:nvPr/>
        </p:nvPicPr>
        <p:blipFill>
          <a:blip r:embed="rId3"/>
          <a:stretch>
            <a:fillRect/>
          </a:stretch>
        </p:blipFill>
        <p:spPr>
          <a:xfrm>
            <a:off x="423654" y="713655"/>
            <a:ext cx="6036316" cy="5630583"/>
          </a:xfrm>
          <a:prstGeom prst="rect">
            <a:avLst/>
          </a:prstGeom>
        </p:spPr>
      </p:pic>
    </p:spTree>
    <p:extLst>
      <p:ext uri="{BB962C8B-B14F-4D97-AF65-F5344CB8AC3E}">
        <p14:creationId xmlns:p14="http://schemas.microsoft.com/office/powerpoint/2010/main" val="35570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5CD2AEE-DAA9-4FC1-8E1B-065BC9E7251D}"/>
              </a:ext>
            </a:extLst>
          </p:cNvPr>
          <p:cNvSpPr txBox="1"/>
          <p:nvPr/>
        </p:nvSpPr>
        <p:spPr>
          <a:xfrm>
            <a:off x="186180" y="116991"/>
            <a:ext cx="2415618" cy="646331"/>
          </a:xfrm>
          <a:prstGeom prst="rect">
            <a:avLst/>
          </a:prstGeom>
          <a:noFill/>
        </p:spPr>
        <p:txBody>
          <a:bodyPr wrap="square">
            <a:spAutoFit/>
          </a:bodyPr>
          <a:lstStyle/>
          <a:p>
            <a:r>
              <a:rPr lang="en-US" altLang="zh-TW" dirty="0"/>
              <a:t>S</a:t>
            </a:r>
            <a:r>
              <a:rPr lang="zh-TW" altLang="en-US" dirty="0"/>
              <a:t>imulation </a:t>
            </a:r>
            <a:r>
              <a:rPr lang="en-US" altLang="zh-TW" dirty="0"/>
              <a:t>10,000 times</a:t>
            </a:r>
            <a:endParaRPr lang="zh-TW" altLang="en-US" dirty="0"/>
          </a:p>
        </p:txBody>
      </p:sp>
      <p:pic>
        <p:nvPicPr>
          <p:cNvPr id="11" name="圖片 10">
            <a:extLst>
              <a:ext uri="{FF2B5EF4-FFF2-40B4-BE49-F238E27FC236}">
                <a16:creationId xmlns:a16="http://schemas.microsoft.com/office/drawing/2014/main" id="{3C09C8EA-E23D-4854-9436-9B8276077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80" y="763322"/>
            <a:ext cx="2415618" cy="2415618"/>
          </a:xfrm>
          <a:prstGeom prst="rect">
            <a:avLst/>
          </a:prstGeom>
        </p:spPr>
      </p:pic>
      <p:pic>
        <p:nvPicPr>
          <p:cNvPr id="13" name="圖片 12">
            <a:extLst>
              <a:ext uri="{FF2B5EF4-FFF2-40B4-BE49-F238E27FC236}">
                <a16:creationId xmlns:a16="http://schemas.microsoft.com/office/drawing/2014/main" id="{D7A1B946-0ED0-492B-8B5A-B35EF2A37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901" y="763323"/>
            <a:ext cx="2415618" cy="2415618"/>
          </a:xfrm>
          <a:prstGeom prst="rect">
            <a:avLst/>
          </a:prstGeom>
        </p:spPr>
      </p:pic>
      <p:sp>
        <p:nvSpPr>
          <p:cNvPr id="14" name="文字方塊 13">
            <a:extLst>
              <a:ext uri="{FF2B5EF4-FFF2-40B4-BE49-F238E27FC236}">
                <a16:creationId xmlns:a16="http://schemas.microsoft.com/office/drawing/2014/main" id="{40B7F9C4-8179-420E-A0D7-D58CAC9EEFC2}"/>
              </a:ext>
            </a:extLst>
          </p:cNvPr>
          <p:cNvSpPr txBox="1"/>
          <p:nvPr/>
        </p:nvSpPr>
        <p:spPr>
          <a:xfrm>
            <a:off x="3147767" y="113005"/>
            <a:ext cx="2415618" cy="646331"/>
          </a:xfrm>
          <a:prstGeom prst="rect">
            <a:avLst/>
          </a:prstGeom>
          <a:noFill/>
        </p:spPr>
        <p:txBody>
          <a:bodyPr wrap="square">
            <a:spAutoFit/>
          </a:bodyPr>
          <a:lstStyle/>
          <a:p>
            <a:r>
              <a:rPr lang="en-US" altLang="zh-TW" dirty="0"/>
              <a:t>S</a:t>
            </a:r>
            <a:r>
              <a:rPr lang="zh-TW" altLang="en-US" dirty="0"/>
              <a:t>imulation </a:t>
            </a:r>
            <a:r>
              <a:rPr lang="en-US" altLang="zh-TW" dirty="0"/>
              <a:t>100,000 times</a:t>
            </a:r>
            <a:endParaRPr lang="zh-TW" altLang="en-US" dirty="0"/>
          </a:p>
        </p:txBody>
      </p:sp>
      <p:sp>
        <p:nvSpPr>
          <p:cNvPr id="15" name="文字方塊 14">
            <a:extLst>
              <a:ext uri="{FF2B5EF4-FFF2-40B4-BE49-F238E27FC236}">
                <a16:creationId xmlns:a16="http://schemas.microsoft.com/office/drawing/2014/main" id="{8921853B-DA62-4CE3-A351-06D64ED3DCAD}"/>
              </a:ext>
            </a:extLst>
          </p:cNvPr>
          <p:cNvSpPr txBox="1"/>
          <p:nvPr/>
        </p:nvSpPr>
        <p:spPr>
          <a:xfrm>
            <a:off x="6109354" y="113005"/>
            <a:ext cx="2415618" cy="646331"/>
          </a:xfrm>
          <a:prstGeom prst="rect">
            <a:avLst/>
          </a:prstGeom>
          <a:noFill/>
        </p:spPr>
        <p:txBody>
          <a:bodyPr wrap="square">
            <a:spAutoFit/>
          </a:bodyPr>
          <a:lstStyle/>
          <a:p>
            <a:r>
              <a:rPr lang="en-US" altLang="zh-TW" dirty="0"/>
              <a:t>S</a:t>
            </a:r>
            <a:r>
              <a:rPr lang="zh-TW" altLang="en-US" dirty="0"/>
              <a:t>imulation </a:t>
            </a:r>
            <a:r>
              <a:rPr lang="en-US" altLang="zh-TW" dirty="0"/>
              <a:t>150,000 times</a:t>
            </a:r>
            <a:endParaRPr lang="zh-TW" altLang="en-US" dirty="0"/>
          </a:p>
        </p:txBody>
      </p:sp>
      <p:pic>
        <p:nvPicPr>
          <p:cNvPr id="17" name="圖片 16">
            <a:extLst>
              <a:ext uri="{FF2B5EF4-FFF2-40B4-BE49-F238E27FC236}">
                <a16:creationId xmlns:a16="http://schemas.microsoft.com/office/drawing/2014/main" id="{388F83CC-826C-4FBC-A478-68E84F0AF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622" y="771120"/>
            <a:ext cx="2415618" cy="2415618"/>
          </a:xfrm>
          <a:prstGeom prst="rect">
            <a:avLst/>
          </a:prstGeom>
        </p:spPr>
      </p:pic>
      <p:sp>
        <p:nvSpPr>
          <p:cNvPr id="20" name="文字方塊 19">
            <a:extLst>
              <a:ext uri="{FF2B5EF4-FFF2-40B4-BE49-F238E27FC236}">
                <a16:creationId xmlns:a16="http://schemas.microsoft.com/office/drawing/2014/main" id="{C3F3BFFD-0DDD-4589-A0D4-E3F2AC683B15}"/>
              </a:ext>
            </a:extLst>
          </p:cNvPr>
          <p:cNvSpPr txBox="1"/>
          <p:nvPr/>
        </p:nvSpPr>
        <p:spPr>
          <a:xfrm>
            <a:off x="106051" y="3825271"/>
            <a:ext cx="2415618" cy="646331"/>
          </a:xfrm>
          <a:prstGeom prst="rect">
            <a:avLst/>
          </a:prstGeom>
          <a:noFill/>
        </p:spPr>
        <p:txBody>
          <a:bodyPr wrap="square">
            <a:spAutoFit/>
          </a:bodyPr>
          <a:lstStyle/>
          <a:p>
            <a:r>
              <a:rPr lang="en-US" altLang="zh-TW" dirty="0"/>
              <a:t>S</a:t>
            </a:r>
            <a:r>
              <a:rPr lang="zh-TW" altLang="en-US" dirty="0"/>
              <a:t>imulation </a:t>
            </a:r>
            <a:r>
              <a:rPr lang="en-US" altLang="zh-TW" dirty="0"/>
              <a:t>1,000,000 times</a:t>
            </a:r>
            <a:endParaRPr lang="zh-TW" altLang="en-US" dirty="0"/>
          </a:p>
        </p:txBody>
      </p:sp>
      <p:pic>
        <p:nvPicPr>
          <p:cNvPr id="22" name="圖片 21">
            <a:extLst>
              <a:ext uri="{FF2B5EF4-FFF2-40B4-BE49-F238E27FC236}">
                <a16:creationId xmlns:a16="http://schemas.microsoft.com/office/drawing/2014/main" id="{18E41C60-4A21-4465-90B0-567CEC5AF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96" y="4471602"/>
            <a:ext cx="2269407" cy="2269407"/>
          </a:xfrm>
          <a:prstGeom prst="rect">
            <a:avLst/>
          </a:prstGeom>
        </p:spPr>
      </p:pic>
      <p:sp>
        <p:nvSpPr>
          <p:cNvPr id="23" name="文字方塊 22">
            <a:extLst>
              <a:ext uri="{FF2B5EF4-FFF2-40B4-BE49-F238E27FC236}">
                <a16:creationId xmlns:a16="http://schemas.microsoft.com/office/drawing/2014/main" id="{FCEBA1BD-FA72-4285-ABFB-DC1ECC9D24E9}"/>
              </a:ext>
            </a:extLst>
          </p:cNvPr>
          <p:cNvSpPr txBox="1"/>
          <p:nvPr/>
        </p:nvSpPr>
        <p:spPr>
          <a:xfrm>
            <a:off x="3194901" y="3831640"/>
            <a:ext cx="2415618" cy="646331"/>
          </a:xfrm>
          <a:prstGeom prst="rect">
            <a:avLst/>
          </a:prstGeom>
          <a:noFill/>
        </p:spPr>
        <p:txBody>
          <a:bodyPr wrap="square">
            <a:spAutoFit/>
          </a:bodyPr>
          <a:lstStyle/>
          <a:p>
            <a:r>
              <a:rPr lang="en-US" altLang="zh-TW" dirty="0"/>
              <a:t>S</a:t>
            </a:r>
            <a:r>
              <a:rPr lang="zh-TW" altLang="en-US" dirty="0"/>
              <a:t>imulation </a:t>
            </a:r>
            <a:r>
              <a:rPr lang="en-US" altLang="zh-TW" dirty="0"/>
              <a:t>1,500,000 times</a:t>
            </a:r>
            <a:endParaRPr lang="zh-TW" altLang="en-US" dirty="0"/>
          </a:p>
        </p:txBody>
      </p:sp>
      <p:pic>
        <p:nvPicPr>
          <p:cNvPr id="25" name="圖片 24">
            <a:extLst>
              <a:ext uri="{FF2B5EF4-FFF2-40B4-BE49-F238E27FC236}">
                <a16:creationId xmlns:a16="http://schemas.microsoft.com/office/drawing/2014/main" id="{ABF8E4E4-83EA-4340-AC93-4092D6AC0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1112" y="4471601"/>
            <a:ext cx="2269407" cy="2269407"/>
          </a:xfrm>
          <a:prstGeom prst="rect">
            <a:avLst/>
          </a:prstGeom>
        </p:spPr>
      </p:pic>
      <p:sp>
        <p:nvSpPr>
          <p:cNvPr id="26" name="文字方塊 25">
            <a:extLst>
              <a:ext uri="{FF2B5EF4-FFF2-40B4-BE49-F238E27FC236}">
                <a16:creationId xmlns:a16="http://schemas.microsoft.com/office/drawing/2014/main" id="{7BFE878A-E0FB-47B8-BCA2-827881AE30D9}"/>
              </a:ext>
            </a:extLst>
          </p:cNvPr>
          <p:cNvSpPr txBox="1"/>
          <p:nvPr/>
        </p:nvSpPr>
        <p:spPr>
          <a:xfrm>
            <a:off x="6257041" y="3825270"/>
            <a:ext cx="2547594" cy="646331"/>
          </a:xfrm>
          <a:prstGeom prst="rect">
            <a:avLst/>
          </a:prstGeom>
          <a:noFill/>
        </p:spPr>
        <p:txBody>
          <a:bodyPr wrap="square">
            <a:spAutoFit/>
          </a:bodyPr>
          <a:lstStyle/>
          <a:p>
            <a:r>
              <a:rPr lang="en-US" altLang="zh-TW" dirty="0"/>
              <a:t>S</a:t>
            </a:r>
            <a:r>
              <a:rPr lang="zh-TW" altLang="en-US" dirty="0"/>
              <a:t>imulation </a:t>
            </a:r>
            <a:r>
              <a:rPr lang="en-US" altLang="zh-TW" dirty="0"/>
              <a:t>10,000,000 times</a:t>
            </a:r>
            <a:endParaRPr lang="zh-TW" altLang="en-US" dirty="0"/>
          </a:p>
        </p:txBody>
      </p:sp>
      <p:pic>
        <p:nvPicPr>
          <p:cNvPr id="28" name="圖片 27">
            <a:extLst>
              <a:ext uri="{FF2B5EF4-FFF2-40B4-BE49-F238E27FC236}">
                <a16:creationId xmlns:a16="http://schemas.microsoft.com/office/drawing/2014/main" id="{ED28519F-386E-4EDB-BFE8-B135F19C77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3751" y="4477971"/>
            <a:ext cx="2335489" cy="2263037"/>
          </a:xfrm>
          <a:prstGeom prst="rect">
            <a:avLst/>
          </a:prstGeom>
        </p:spPr>
      </p:pic>
    </p:spTree>
    <p:extLst>
      <p:ext uri="{BB962C8B-B14F-4D97-AF65-F5344CB8AC3E}">
        <p14:creationId xmlns:p14="http://schemas.microsoft.com/office/powerpoint/2010/main" val="2762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A4ECF7-44C1-49D3-B98B-0C37BF0505C5}"/>
              </a:ext>
            </a:extLst>
          </p:cNvPr>
          <p:cNvSpPr>
            <a:spLocks noGrp="1"/>
          </p:cNvSpPr>
          <p:nvPr>
            <p:ph type="title"/>
          </p:nvPr>
        </p:nvSpPr>
        <p:spPr>
          <a:xfrm>
            <a:off x="0" y="210026"/>
            <a:ext cx="10223748" cy="1320800"/>
          </a:xfrm>
        </p:spPr>
        <p:txBody>
          <a:bodyPr>
            <a:noAutofit/>
          </a:bodyPr>
          <a:lstStyle/>
          <a:p>
            <a:r>
              <a:rPr lang="zh-TW" altLang="en-US" sz="6000" dirty="0">
                <a:solidFill>
                  <a:srgbClr val="FF0000"/>
                </a:solidFill>
                <a:latin typeface="+mn-ea"/>
                <a:ea typeface="+mn-ea"/>
              </a:rPr>
              <a:t>大家有沒有思考過一個問題</a:t>
            </a:r>
            <a:r>
              <a:rPr lang="en-US" altLang="zh-TW" sz="6000" dirty="0">
                <a:solidFill>
                  <a:srgbClr val="FF0000"/>
                </a:solidFill>
                <a:latin typeface="+mn-ea"/>
                <a:ea typeface="+mn-ea"/>
              </a:rPr>
              <a:t>?</a:t>
            </a:r>
            <a:endParaRPr lang="zh-TW" altLang="en-US" sz="6000" dirty="0">
              <a:solidFill>
                <a:srgbClr val="FF0000"/>
              </a:solidFill>
              <a:latin typeface="+mn-ea"/>
              <a:ea typeface="+mn-ea"/>
            </a:endParaRPr>
          </a:p>
        </p:txBody>
      </p:sp>
      <p:sp>
        <p:nvSpPr>
          <p:cNvPr id="3" name="內容版面配置區 2">
            <a:extLst>
              <a:ext uri="{FF2B5EF4-FFF2-40B4-BE49-F238E27FC236}">
                <a16:creationId xmlns:a16="http://schemas.microsoft.com/office/drawing/2014/main" id="{382E4DE1-33AE-43B5-A5B7-10F61E94DF94}"/>
              </a:ext>
            </a:extLst>
          </p:cNvPr>
          <p:cNvSpPr>
            <a:spLocks noGrp="1"/>
          </p:cNvSpPr>
          <p:nvPr>
            <p:ph idx="1"/>
          </p:nvPr>
        </p:nvSpPr>
        <p:spPr>
          <a:xfrm>
            <a:off x="193956" y="1619479"/>
            <a:ext cx="9470713" cy="4553976"/>
          </a:xfrm>
        </p:spPr>
        <p:txBody>
          <a:bodyPr>
            <a:normAutofit/>
          </a:bodyPr>
          <a:lstStyle/>
          <a:p>
            <a:r>
              <a:rPr lang="zh-TW" altLang="en-US" sz="3200" dirty="0">
                <a:latin typeface="+mn-ea"/>
              </a:rPr>
              <a:t>當我們的系統如果沒有給我們</a:t>
            </a:r>
            <a:r>
              <a:rPr lang="en-US" altLang="zh-TW" sz="3200" dirty="0">
                <a:latin typeface="+mn-ea"/>
              </a:rPr>
              <a:t>Random</a:t>
            </a:r>
            <a:r>
              <a:rPr lang="zh-TW" altLang="en-US" sz="3200" dirty="0">
                <a:latin typeface="+mn-ea"/>
              </a:rPr>
              <a:t>這個</a:t>
            </a:r>
            <a:r>
              <a:rPr lang="en-US" altLang="zh-TW" sz="3200" dirty="0">
                <a:latin typeface="+mn-ea"/>
              </a:rPr>
              <a:t>Class</a:t>
            </a:r>
            <a:r>
              <a:rPr lang="zh-TW" altLang="en-US" sz="3200" dirty="0">
                <a:latin typeface="+mn-ea"/>
              </a:rPr>
              <a:t>的時候，各位有沒有想過要如何自己製作一個</a:t>
            </a:r>
            <a:r>
              <a:rPr lang="en-US" altLang="zh-TW" sz="3200" dirty="0">
                <a:latin typeface="+mn-ea"/>
              </a:rPr>
              <a:t>Random</a:t>
            </a:r>
            <a:r>
              <a:rPr lang="zh-TW" altLang="en-US" sz="3200" dirty="0">
                <a:latin typeface="+mn-ea"/>
              </a:rPr>
              <a:t>的函式呢？</a:t>
            </a:r>
            <a:endParaRPr lang="en-US" altLang="zh-TW" sz="3200" dirty="0">
              <a:latin typeface="+mn-ea"/>
            </a:endParaRPr>
          </a:p>
          <a:p>
            <a:endParaRPr lang="en-US" altLang="zh-TW" sz="3200" dirty="0">
              <a:latin typeface="+mn-ea"/>
            </a:endParaRPr>
          </a:p>
          <a:p>
            <a:r>
              <a:rPr lang="zh-TW" altLang="en-US" sz="3200" dirty="0">
                <a:latin typeface="+mn-ea"/>
              </a:rPr>
              <a:t>還有當我們如果沒有</a:t>
            </a:r>
            <a:r>
              <a:rPr lang="el-GR" altLang="zh-TW" sz="3200" dirty="0">
                <a:latin typeface="+mn-ea"/>
              </a:rPr>
              <a:t>π</a:t>
            </a:r>
            <a:r>
              <a:rPr lang="zh-TW" altLang="en-US" sz="3200" dirty="0">
                <a:latin typeface="+mn-ea"/>
              </a:rPr>
              <a:t>的時候，我們該如何去計算我們的圓面積呢？</a:t>
            </a:r>
          </a:p>
        </p:txBody>
      </p:sp>
    </p:spTree>
    <p:extLst>
      <p:ext uri="{BB962C8B-B14F-4D97-AF65-F5344CB8AC3E}">
        <p14:creationId xmlns:p14="http://schemas.microsoft.com/office/powerpoint/2010/main" val="105732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D0661C3-FAC8-4725-9C7B-6638A696AAF3}"/>
              </a:ext>
            </a:extLst>
          </p:cNvPr>
          <p:cNvSpPr txBox="1"/>
          <p:nvPr/>
        </p:nvSpPr>
        <p:spPr>
          <a:xfrm>
            <a:off x="734096" y="347730"/>
            <a:ext cx="6825803" cy="369332"/>
          </a:xfrm>
          <a:prstGeom prst="rect">
            <a:avLst/>
          </a:prstGeom>
          <a:noFill/>
        </p:spPr>
        <p:txBody>
          <a:bodyPr wrap="square" rtlCol="0">
            <a:spAutoFit/>
          </a:bodyPr>
          <a:lstStyle/>
          <a:p>
            <a:r>
              <a:rPr lang="en-US" altLang="zh-TW" dirty="0"/>
              <a:t>Monte Carlo</a:t>
            </a:r>
            <a:r>
              <a:rPr lang="zh-TW" altLang="en-US" dirty="0"/>
              <a:t> </a:t>
            </a:r>
            <a:r>
              <a:rPr lang="en-US" altLang="zh-TW" dirty="0"/>
              <a:t>Method </a:t>
            </a:r>
            <a:r>
              <a:rPr lang="zh-TW" altLang="en-US" dirty="0"/>
              <a:t>的優缺點分析</a:t>
            </a:r>
            <a:endParaRPr lang="en-US" altLang="zh-TW" dirty="0"/>
          </a:p>
        </p:txBody>
      </p:sp>
      <p:sp>
        <p:nvSpPr>
          <p:cNvPr id="8" name="文字方塊 7">
            <a:extLst>
              <a:ext uri="{FF2B5EF4-FFF2-40B4-BE49-F238E27FC236}">
                <a16:creationId xmlns:a16="http://schemas.microsoft.com/office/drawing/2014/main" id="{2EB2C4A0-697C-452C-AAAD-011862B3317A}"/>
              </a:ext>
            </a:extLst>
          </p:cNvPr>
          <p:cNvSpPr txBox="1"/>
          <p:nvPr/>
        </p:nvSpPr>
        <p:spPr>
          <a:xfrm>
            <a:off x="386365" y="3429000"/>
            <a:ext cx="8886423" cy="1938992"/>
          </a:xfrm>
          <a:prstGeom prst="rect">
            <a:avLst/>
          </a:prstGeom>
          <a:noFill/>
        </p:spPr>
        <p:txBody>
          <a:bodyPr wrap="square">
            <a:spAutoFit/>
          </a:bodyPr>
          <a:lstStyle/>
          <a:p>
            <a:pPr algn="l"/>
            <a:r>
              <a:rPr lang="zh-TW" altLang="en-US" sz="2000" b="0" i="0" dirty="0">
                <a:solidFill>
                  <a:srgbClr val="374151"/>
                </a:solidFill>
                <a:effectLst/>
                <a:latin typeface="+mn-ea"/>
              </a:rPr>
              <a:t>缺點：</a:t>
            </a:r>
          </a:p>
          <a:p>
            <a:pPr algn="l">
              <a:buFont typeface="+mj-lt"/>
              <a:buAutoNum type="arabicPeriod"/>
            </a:pPr>
            <a:r>
              <a:rPr lang="zh-TW" altLang="en-US" sz="2000" b="0" i="0" dirty="0">
                <a:effectLst/>
                <a:latin typeface="+mn-ea"/>
              </a:rPr>
              <a:t>很吃效能</a:t>
            </a:r>
            <a:r>
              <a:rPr lang="zh-TW" altLang="en-US" sz="2000" b="0" i="0" dirty="0">
                <a:solidFill>
                  <a:srgbClr val="374151"/>
                </a:solidFill>
                <a:effectLst/>
                <a:latin typeface="+mn-ea"/>
              </a:rPr>
              <a:t>：由於</a:t>
            </a:r>
            <a:r>
              <a:rPr lang="en-US" altLang="zh-TW" sz="2000" b="0" i="0" dirty="0">
                <a:solidFill>
                  <a:srgbClr val="374151"/>
                </a:solidFill>
                <a:effectLst/>
                <a:latin typeface="+mn-ea"/>
              </a:rPr>
              <a:t>Monte Carlo</a:t>
            </a:r>
            <a:r>
              <a:rPr lang="zh-TW" altLang="en-US" sz="2000" b="0" i="0" dirty="0">
                <a:solidFill>
                  <a:srgbClr val="374151"/>
                </a:solidFill>
                <a:effectLst/>
                <a:latin typeface="+mn-ea"/>
              </a:rPr>
              <a:t>方法通常基於大量的隨機抽樣，因此需要進行大量的計算。這可能需要</a:t>
            </a:r>
            <a:r>
              <a:rPr lang="zh-TW" altLang="en-US" sz="2000" b="0" i="0" dirty="0">
                <a:solidFill>
                  <a:srgbClr val="C00000"/>
                </a:solidFill>
                <a:effectLst/>
                <a:latin typeface="+mn-ea"/>
              </a:rPr>
              <a:t>較長的運行時間和大量的計算資源</a:t>
            </a:r>
            <a:r>
              <a:rPr lang="zh-TW" altLang="en-US" sz="2000" b="0" i="0" dirty="0">
                <a:solidFill>
                  <a:srgbClr val="374151"/>
                </a:solidFill>
                <a:effectLst/>
                <a:latin typeface="+mn-ea"/>
              </a:rPr>
              <a:t>。</a:t>
            </a:r>
            <a:endParaRPr lang="en-US" altLang="zh-TW" sz="2000" b="0" i="0" dirty="0">
              <a:solidFill>
                <a:srgbClr val="374151"/>
              </a:solidFill>
              <a:effectLst/>
              <a:latin typeface="+mn-ea"/>
            </a:endParaRPr>
          </a:p>
          <a:p>
            <a:pPr algn="l">
              <a:buFont typeface="+mj-lt"/>
              <a:buAutoNum type="arabicPeriod"/>
            </a:pPr>
            <a:endParaRPr lang="zh-TW" altLang="en-US" sz="2000" b="0" i="0" dirty="0">
              <a:solidFill>
                <a:srgbClr val="374151"/>
              </a:solidFill>
              <a:effectLst/>
              <a:latin typeface="+mn-ea"/>
            </a:endParaRPr>
          </a:p>
          <a:p>
            <a:pPr algn="l">
              <a:buFont typeface="+mj-lt"/>
              <a:buAutoNum type="arabicPeriod"/>
            </a:pPr>
            <a:r>
              <a:rPr lang="zh-TW" altLang="en-US" sz="2000" b="0" i="0" dirty="0">
                <a:solidFill>
                  <a:srgbClr val="374151"/>
                </a:solidFill>
                <a:effectLst/>
                <a:latin typeface="+mn-ea"/>
              </a:rPr>
              <a:t>隨機性影響：</a:t>
            </a:r>
            <a:r>
              <a:rPr lang="en-US" altLang="zh-TW" sz="2000" b="0" i="0" dirty="0">
                <a:solidFill>
                  <a:srgbClr val="374151"/>
                </a:solidFill>
                <a:effectLst/>
                <a:latin typeface="+mn-ea"/>
              </a:rPr>
              <a:t>Monte Carlo</a:t>
            </a:r>
            <a:r>
              <a:rPr lang="zh-TW" altLang="en-US" sz="2000" b="0" i="0" dirty="0">
                <a:solidFill>
                  <a:srgbClr val="374151"/>
                </a:solidFill>
                <a:effectLst/>
                <a:latin typeface="+mn-ea"/>
              </a:rPr>
              <a:t>方法的結果受到隨機抽樣的影響，因此在某些情況下可能產生</a:t>
            </a:r>
            <a:r>
              <a:rPr lang="zh-TW" altLang="en-US" sz="2000" b="0" i="0" dirty="0">
                <a:solidFill>
                  <a:srgbClr val="C00000"/>
                </a:solidFill>
                <a:effectLst/>
                <a:latin typeface="+mn-ea"/>
              </a:rPr>
              <a:t>較大的變異性</a:t>
            </a:r>
            <a:r>
              <a:rPr lang="zh-TW" altLang="en-US" sz="2000" b="0" i="0" dirty="0">
                <a:solidFill>
                  <a:srgbClr val="374151"/>
                </a:solidFill>
                <a:effectLst/>
                <a:latin typeface="+mn-ea"/>
              </a:rPr>
              <a:t>。這需要進行多次模擬來確保結果的可靠性。</a:t>
            </a:r>
          </a:p>
        </p:txBody>
      </p:sp>
      <p:sp>
        <p:nvSpPr>
          <p:cNvPr id="10" name="文字方塊 9">
            <a:extLst>
              <a:ext uri="{FF2B5EF4-FFF2-40B4-BE49-F238E27FC236}">
                <a16:creationId xmlns:a16="http://schemas.microsoft.com/office/drawing/2014/main" id="{E625D3A8-F351-4A4E-9ACC-C4EFBDA5E222}"/>
              </a:ext>
            </a:extLst>
          </p:cNvPr>
          <p:cNvSpPr txBox="1"/>
          <p:nvPr/>
        </p:nvSpPr>
        <p:spPr>
          <a:xfrm>
            <a:off x="386366" y="897381"/>
            <a:ext cx="6593983" cy="2246769"/>
          </a:xfrm>
          <a:prstGeom prst="rect">
            <a:avLst/>
          </a:prstGeom>
          <a:noFill/>
        </p:spPr>
        <p:txBody>
          <a:bodyPr wrap="square">
            <a:spAutoFit/>
          </a:bodyPr>
          <a:lstStyle/>
          <a:p>
            <a:pPr algn="l"/>
            <a:r>
              <a:rPr lang="zh-TW" altLang="en-US" sz="2000" b="0" i="0" dirty="0">
                <a:solidFill>
                  <a:srgbClr val="374151"/>
                </a:solidFill>
                <a:effectLst/>
                <a:latin typeface="+mn-ea"/>
              </a:rPr>
              <a:t>優點：</a:t>
            </a:r>
          </a:p>
          <a:p>
            <a:pPr algn="l">
              <a:buFont typeface="+mj-lt"/>
              <a:buAutoNum type="arabicPeriod"/>
            </a:pPr>
            <a:r>
              <a:rPr lang="zh-TW" altLang="en-US" sz="2000" b="0" i="0" dirty="0">
                <a:solidFill>
                  <a:srgbClr val="374151"/>
                </a:solidFill>
                <a:effectLst/>
                <a:latin typeface="+mn-ea"/>
              </a:rPr>
              <a:t>適用範圍廣泛：</a:t>
            </a:r>
            <a:r>
              <a:rPr lang="en-US" altLang="zh-TW" sz="2000" b="0" i="0" dirty="0">
                <a:solidFill>
                  <a:srgbClr val="374151"/>
                </a:solidFill>
                <a:effectLst/>
                <a:latin typeface="+mn-ea"/>
              </a:rPr>
              <a:t>Monte Carlo</a:t>
            </a:r>
            <a:r>
              <a:rPr lang="zh-TW" altLang="en-US" sz="2000" b="0" i="0" dirty="0">
                <a:solidFill>
                  <a:srgbClr val="374151"/>
                </a:solidFill>
                <a:effectLst/>
                <a:latin typeface="+mn-ea"/>
              </a:rPr>
              <a:t>方法可以</a:t>
            </a:r>
            <a:r>
              <a:rPr lang="zh-TW" altLang="en-US" sz="2000" b="0" i="0" dirty="0">
                <a:solidFill>
                  <a:srgbClr val="C00000"/>
                </a:solidFill>
                <a:effectLst/>
                <a:latin typeface="+mn-ea"/>
              </a:rPr>
              <a:t>應用於各種複雜的問題</a:t>
            </a:r>
            <a:r>
              <a:rPr lang="zh-TW" altLang="en-US" sz="2000" b="0" i="0" dirty="0">
                <a:solidFill>
                  <a:srgbClr val="374151"/>
                </a:solidFill>
                <a:effectLst/>
                <a:latin typeface="+mn-ea"/>
              </a:rPr>
              <a:t>，無論是確定性還是隨機性的。</a:t>
            </a:r>
            <a:endParaRPr lang="en-US" altLang="zh-TW" sz="2000" b="0" i="0" dirty="0">
              <a:solidFill>
                <a:srgbClr val="374151"/>
              </a:solidFill>
              <a:effectLst/>
              <a:latin typeface="+mn-ea"/>
            </a:endParaRPr>
          </a:p>
          <a:p>
            <a:pPr algn="l">
              <a:buFont typeface="+mj-lt"/>
              <a:buAutoNum type="arabicPeriod"/>
            </a:pPr>
            <a:endParaRPr lang="zh-TW" altLang="en-US" sz="2000" b="0" i="0" dirty="0">
              <a:solidFill>
                <a:srgbClr val="374151"/>
              </a:solidFill>
              <a:effectLst/>
              <a:latin typeface="+mn-ea"/>
            </a:endParaRPr>
          </a:p>
          <a:p>
            <a:pPr algn="l">
              <a:buFont typeface="+mj-lt"/>
              <a:buAutoNum type="arabicPeriod"/>
            </a:pPr>
            <a:r>
              <a:rPr lang="zh-TW" altLang="en-US" sz="2000" b="0" i="0" dirty="0">
                <a:solidFill>
                  <a:srgbClr val="374151"/>
                </a:solidFill>
                <a:effectLst/>
                <a:latin typeface="+mn-ea"/>
              </a:rPr>
              <a:t>可估計不確定性：</a:t>
            </a:r>
            <a:r>
              <a:rPr lang="en-US" altLang="zh-TW" sz="2000" b="0" i="0" dirty="0">
                <a:solidFill>
                  <a:srgbClr val="374151"/>
                </a:solidFill>
                <a:effectLst/>
                <a:latin typeface="+mn-ea"/>
              </a:rPr>
              <a:t>Monte Carlo</a:t>
            </a:r>
            <a:r>
              <a:rPr lang="zh-TW" altLang="en-US" sz="2000" b="0" i="0" dirty="0">
                <a:solidFill>
                  <a:srgbClr val="374151"/>
                </a:solidFill>
                <a:effectLst/>
                <a:latin typeface="+mn-ea"/>
              </a:rPr>
              <a:t>方法不僅可以給出解的估計值，還可以提供相關的不確定性估計，這對於</a:t>
            </a:r>
            <a:r>
              <a:rPr lang="zh-TW" altLang="en-US" sz="2000" b="0" i="0" dirty="0">
                <a:solidFill>
                  <a:srgbClr val="C00000"/>
                </a:solidFill>
                <a:effectLst/>
                <a:latin typeface="+mn-ea"/>
              </a:rPr>
              <a:t>評估風險和做出決策很有價值</a:t>
            </a:r>
            <a:r>
              <a:rPr lang="zh-TW" altLang="en-US" sz="2000" b="0" i="0" dirty="0">
                <a:solidFill>
                  <a:srgbClr val="374151"/>
                </a:solidFill>
                <a:effectLst/>
                <a:latin typeface="+mn-ea"/>
              </a:rPr>
              <a:t>。</a:t>
            </a:r>
          </a:p>
        </p:txBody>
      </p:sp>
    </p:spTree>
    <p:extLst>
      <p:ext uri="{BB962C8B-B14F-4D97-AF65-F5344CB8AC3E}">
        <p14:creationId xmlns:p14="http://schemas.microsoft.com/office/powerpoint/2010/main" val="331874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9BF74DE-788B-4201-9D2D-A7B7484D1A7D}"/>
              </a:ext>
            </a:extLst>
          </p:cNvPr>
          <p:cNvSpPr txBox="1"/>
          <p:nvPr/>
        </p:nvSpPr>
        <p:spPr>
          <a:xfrm>
            <a:off x="228600" y="221505"/>
            <a:ext cx="7820696" cy="461665"/>
          </a:xfrm>
          <a:prstGeom prst="rect">
            <a:avLst/>
          </a:prstGeom>
          <a:noFill/>
        </p:spPr>
        <p:txBody>
          <a:bodyPr wrap="square" rtlCol="0">
            <a:spAutoFit/>
          </a:bodyPr>
          <a:lstStyle/>
          <a:p>
            <a:r>
              <a:rPr lang="en-US" altLang="zh-TW" sz="2400" b="1" dirty="0">
                <a:solidFill>
                  <a:srgbClr val="0070C0"/>
                </a:solidFill>
                <a:latin typeface="+mj-ea"/>
                <a:ea typeface="+mj-ea"/>
              </a:rPr>
              <a:t>Monte Carlo</a:t>
            </a:r>
            <a:r>
              <a:rPr lang="zh-TW" altLang="en-US" sz="2400" b="1" dirty="0">
                <a:solidFill>
                  <a:srgbClr val="0070C0"/>
                </a:solidFill>
                <a:latin typeface="+mj-ea"/>
                <a:ea typeface="+mj-ea"/>
              </a:rPr>
              <a:t> </a:t>
            </a:r>
            <a:r>
              <a:rPr lang="en-US" altLang="zh-TW" sz="2400" b="1" dirty="0">
                <a:solidFill>
                  <a:srgbClr val="0070C0"/>
                </a:solidFill>
                <a:latin typeface="+mj-ea"/>
                <a:ea typeface="+mj-ea"/>
              </a:rPr>
              <a:t>Method </a:t>
            </a:r>
            <a:r>
              <a:rPr lang="zh-TW" altLang="en-US" sz="2400" b="1" dirty="0">
                <a:solidFill>
                  <a:srgbClr val="0070C0"/>
                </a:solidFill>
                <a:latin typeface="+mj-ea"/>
                <a:ea typeface="+mj-ea"/>
              </a:rPr>
              <a:t>在資料結構中的應用</a:t>
            </a:r>
          </a:p>
        </p:txBody>
      </p:sp>
      <p:sp>
        <p:nvSpPr>
          <p:cNvPr id="6" name="文字方塊 5">
            <a:extLst>
              <a:ext uri="{FF2B5EF4-FFF2-40B4-BE49-F238E27FC236}">
                <a16:creationId xmlns:a16="http://schemas.microsoft.com/office/drawing/2014/main" id="{14000EF2-D862-4CD6-A49B-1034BC1FC739}"/>
              </a:ext>
            </a:extLst>
          </p:cNvPr>
          <p:cNvSpPr txBox="1"/>
          <p:nvPr/>
        </p:nvSpPr>
        <p:spPr>
          <a:xfrm>
            <a:off x="228600" y="831591"/>
            <a:ext cx="8483242" cy="2308324"/>
          </a:xfrm>
          <a:prstGeom prst="rect">
            <a:avLst/>
          </a:prstGeom>
          <a:noFill/>
        </p:spPr>
        <p:txBody>
          <a:bodyPr wrap="square">
            <a:spAutoFit/>
          </a:bodyPr>
          <a:lstStyle/>
          <a:p>
            <a:pPr algn="l">
              <a:buFont typeface="+mj-lt"/>
              <a:buAutoNum type="arabicPeriod"/>
            </a:pPr>
            <a:r>
              <a:rPr lang="zh-TW" altLang="en-US" b="0" i="0" dirty="0">
                <a:effectLst/>
                <a:latin typeface="+mn-ea"/>
              </a:rPr>
              <a:t>模擬優化（</a:t>
            </a:r>
            <a:r>
              <a:rPr lang="en-US" altLang="zh-TW" b="0" i="0" dirty="0">
                <a:effectLst/>
                <a:latin typeface="+mn-ea"/>
              </a:rPr>
              <a:t>Simulated Annealing</a:t>
            </a:r>
            <a:r>
              <a:rPr lang="zh-TW" altLang="en-US" b="0" i="0" dirty="0">
                <a:effectLst/>
                <a:latin typeface="+mn-ea"/>
              </a:rPr>
              <a:t>）：蒙地卡羅方法可用於優化問題，特別是那些具有多個局部極小值的問題。</a:t>
            </a:r>
            <a:r>
              <a:rPr lang="zh-TW" altLang="en-US" b="0" i="0" dirty="0">
                <a:solidFill>
                  <a:srgbClr val="0070C0"/>
                </a:solidFill>
                <a:effectLst/>
                <a:latin typeface="+mn-ea"/>
              </a:rPr>
              <a:t>通過隨機探索解空間並接受適度的劣化解</a:t>
            </a:r>
            <a:r>
              <a:rPr lang="zh-TW" altLang="en-US" b="0" i="0" dirty="0">
                <a:effectLst/>
                <a:latin typeface="+mn-ea"/>
              </a:rPr>
              <a:t>，蒙地卡羅方法</a:t>
            </a:r>
            <a:r>
              <a:rPr lang="zh-TW" altLang="en-US" b="0" i="0" dirty="0">
                <a:solidFill>
                  <a:srgbClr val="C00000"/>
                </a:solidFill>
                <a:effectLst/>
                <a:latin typeface="+mn-ea"/>
              </a:rPr>
              <a:t>可以尋找全局最優解</a:t>
            </a:r>
            <a:r>
              <a:rPr lang="zh-TW" altLang="en-US" b="0" i="0" dirty="0">
                <a:solidFill>
                  <a:srgbClr val="00B050"/>
                </a:solidFill>
                <a:effectLst/>
                <a:latin typeface="+mn-ea"/>
              </a:rPr>
              <a:t>。</a:t>
            </a:r>
            <a:endParaRPr lang="en-US" altLang="zh-TW" b="0" i="0" dirty="0">
              <a:solidFill>
                <a:srgbClr val="00B050"/>
              </a:solidFill>
              <a:effectLst/>
              <a:latin typeface="+mn-ea"/>
            </a:endParaRPr>
          </a:p>
          <a:p>
            <a:pPr algn="l">
              <a:buFont typeface="+mj-lt"/>
              <a:buAutoNum type="arabicPeriod"/>
            </a:pPr>
            <a:endParaRPr lang="zh-TW" altLang="en-US" b="0" i="0" dirty="0">
              <a:solidFill>
                <a:srgbClr val="00B050"/>
              </a:solidFill>
              <a:effectLst/>
              <a:latin typeface="+mn-ea"/>
            </a:endParaRPr>
          </a:p>
          <a:p>
            <a:pPr algn="l">
              <a:buFont typeface="+mj-lt"/>
              <a:buAutoNum type="arabicPeriod"/>
            </a:pPr>
            <a:r>
              <a:rPr lang="zh-TW" altLang="en-US" b="0" i="0" dirty="0">
                <a:effectLst/>
                <a:latin typeface="+mn-ea"/>
              </a:rPr>
              <a:t>蒙地卡羅樹搜索（</a:t>
            </a:r>
            <a:r>
              <a:rPr lang="en-US" altLang="zh-TW" b="0" i="0" dirty="0">
                <a:effectLst/>
                <a:latin typeface="+mn-ea"/>
              </a:rPr>
              <a:t>Monte Carlo Tree Search</a:t>
            </a:r>
            <a:r>
              <a:rPr lang="zh-TW" altLang="en-US" b="0" i="0" dirty="0">
                <a:effectLst/>
                <a:latin typeface="+mn-ea"/>
              </a:rPr>
              <a:t>）：這是一種在決策樹搜索中使用蒙地卡羅方法的技術。在遊戲和其他決策問題中，蒙地卡羅樹搜索可以估計每個動作的價值，</a:t>
            </a:r>
            <a:r>
              <a:rPr lang="zh-TW" altLang="en-US" b="0" i="0" dirty="0">
                <a:solidFill>
                  <a:srgbClr val="C00000"/>
                </a:solidFill>
                <a:effectLst/>
                <a:latin typeface="+mn-ea"/>
              </a:rPr>
              <a:t>以指導最佳的決策</a:t>
            </a:r>
            <a:r>
              <a:rPr lang="zh-TW" altLang="en-US" b="0" i="0" dirty="0">
                <a:effectLst/>
                <a:latin typeface="+mn-ea"/>
              </a:rPr>
              <a:t>。</a:t>
            </a:r>
            <a:endParaRPr lang="en-US" altLang="zh-TW" b="0" i="0" dirty="0">
              <a:effectLst/>
              <a:latin typeface="+mn-ea"/>
            </a:endParaRPr>
          </a:p>
          <a:p>
            <a:pPr algn="l">
              <a:buFont typeface="+mj-lt"/>
              <a:buAutoNum type="arabicPeriod"/>
            </a:pPr>
            <a:endParaRPr lang="zh-TW" altLang="en-US" b="0" i="0" dirty="0">
              <a:solidFill>
                <a:srgbClr val="00B050"/>
              </a:solidFill>
              <a:effectLst/>
              <a:latin typeface="+mn-ea"/>
            </a:endParaRPr>
          </a:p>
        </p:txBody>
      </p:sp>
      <p:sp>
        <p:nvSpPr>
          <p:cNvPr id="7" name="文字方塊 6">
            <a:extLst>
              <a:ext uri="{FF2B5EF4-FFF2-40B4-BE49-F238E27FC236}">
                <a16:creationId xmlns:a16="http://schemas.microsoft.com/office/drawing/2014/main" id="{54719F1D-4609-4671-B869-99656AD491A2}"/>
              </a:ext>
            </a:extLst>
          </p:cNvPr>
          <p:cNvSpPr txBox="1"/>
          <p:nvPr/>
        </p:nvSpPr>
        <p:spPr>
          <a:xfrm>
            <a:off x="228600" y="3429000"/>
            <a:ext cx="7414296" cy="1200329"/>
          </a:xfrm>
          <a:prstGeom prst="rect">
            <a:avLst/>
          </a:prstGeom>
          <a:noFill/>
        </p:spPr>
        <p:txBody>
          <a:bodyPr wrap="square">
            <a:spAutoFit/>
          </a:bodyPr>
          <a:lstStyle/>
          <a:p>
            <a:r>
              <a:rPr lang="zh-TW" altLang="en-US" sz="2400" b="1" i="0" dirty="0">
                <a:solidFill>
                  <a:srgbClr val="374151"/>
                </a:solidFill>
                <a:effectLst/>
                <a:latin typeface="Söhne"/>
              </a:rPr>
              <a:t>這只是蒙地卡羅方法在資料結構上的一些常見應用情景，實際上它在許多其他領域和問題中也有廣泛應用，包括金融學、物理學、統計學和機器學習等等</a:t>
            </a:r>
            <a:r>
              <a:rPr lang="en-US" altLang="zh-TW" sz="2400" b="1" i="0" dirty="0">
                <a:solidFill>
                  <a:srgbClr val="374151"/>
                </a:solidFill>
                <a:effectLst/>
                <a:latin typeface="Söhne"/>
              </a:rPr>
              <a:t>……</a:t>
            </a:r>
            <a:r>
              <a:rPr lang="zh-TW" altLang="en-US" sz="2400" b="1" i="0" dirty="0">
                <a:solidFill>
                  <a:srgbClr val="374151"/>
                </a:solidFill>
                <a:effectLst/>
                <a:latin typeface="Söhne"/>
              </a:rPr>
              <a:t>。</a:t>
            </a:r>
            <a:endParaRPr lang="zh-TW" altLang="en-US" sz="2400" b="1" dirty="0"/>
          </a:p>
        </p:txBody>
      </p:sp>
      <p:pic>
        <p:nvPicPr>
          <p:cNvPr id="9" name="圖片 8">
            <a:extLst>
              <a:ext uri="{FF2B5EF4-FFF2-40B4-BE49-F238E27FC236}">
                <a16:creationId xmlns:a16="http://schemas.microsoft.com/office/drawing/2014/main" id="{B1DB32AD-3574-4B27-828D-630CB38A8B20}"/>
              </a:ext>
            </a:extLst>
          </p:cNvPr>
          <p:cNvPicPr>
            <a:picLocks noChangeAspect="1"/>
          </p:cNvPicPr>
          <p:nvPr/>
        </p:nvPicPr>
        <p:blipFill rotWithShape="1">
          <a:blip r:embed="rId2"/>
          <a:srcRect b="7268"/>
          <a:stretch/>
        </p:blipFill>
        <p:spPr>
          <a:xfrm>
            <a:off x="1327911" y="4978407"/>
            <a:ext cx="3142310" cy="1658088"/>
          </a:xfrm>
          <a:prstGeom prst="rect">
            <a:avLst/>
          </a:prstGeom>
        </p:spPr>
      </p:pic>
    </p:spTree>
    <p:extLst>
      <p:ext uri="{BB962C8B-B14F-4D97-AF65-F5344CB8AC3E}">
        <p14:creationId xmlns:p14="http://schemas.microsoft.com/office/powerpoint/2010/main" val="109128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B86F6C-68D2-400D-BA84-157C1F9AC1DA}"/>
              </a:ext>
            </a:extLst>
          </p:cNvPr>
          <p:cNvSpPr>
            <a:spLocks noGrp="1"/>
          </p:cNvSpPr>
          <p:nvPr>
            <p:ph type="title"/>
          </p:nvPr>
        </p:nvSpPr>
        <p:spPr>
          <a:xfrm>
            <a:off x="478551" y="344557"/>
            <a:ext cx="8596668" cy="1320800"/>
          </a:xfrm>
        </p:spPr>
        <p:txBody>
          <a:bodyPr>
            <a:normAutofit/>
          </a:bodyPr>
          <a:lstStyle/>
          <a:p>
            <a:r>
              <a:rPr lang="zh-TW" altLang="en-US" dirty="0"/>
              <a:t>再來我們將上面兩個的方法套用在遊戲</a:t>
            </a:r>
            <a:br>
              <a:rPr lang="en-US" altLang="zh-TW" dirty="0"/>
            </a:br>
            <a:r>
              <a:rPr lang="en-US" altLang="zh-TW" dirty="0"/>
              <a:t>(Game Apply)</a:t>
            </a:r>
            <a:endParaRPr lang="zh-TW" altLang="en-US" dirty="0"/>
          </a:p>
        </p:txBody>
      </p:sp>
      <p:sp>
        <p:nvSpPr>
          <p:cNvPr id="5" name="文字方塊 4">
            <a:extLst>
              <a:ext uri="{FF2B5EF4-FFF2-40B4-BE49-F238E27FC236}">
                <a16:creationId xmlns:a16="http://schemas.microsoft.com/office/drawing/2014/main" id="{C7812825-936B-4E88-B465-FEAC6AA0CB37}"/>
              </a:ext>
            </a:extLst>
          </p:cNvPr>
          <p:cNvSpPr txBox="1"/>
          <p:nvPr/>
        </p:nvSpPr>
        <p:spPr>
          <a:xfrm>
            <a:off x="413688" y="2181879"/>
            <a:ext cx="4999839" cy="1077218"/>
          </a:xfrm>
          <a:prstGeom prst="rect">
            <a:avLst/>
          </a:prstGeom>
          <a:noFill/>
        </p:spPr>
        <p:txBody>
          <a:bodyPr wrap="square" rtlCol="0">
            <a:spAutoFit/>
          </a:bodyPr>
          <a:lstStyle/>
          <a:p>
            <a:r>
              <a:rPr lang="zh-TW" altLang="en-US" sz="3200" dirty="0">
                <a:latin typeface="+mj-ea"/>
                <a:ea typeface="+mj-ea"/>
              </a:rPr>
              <a:t>這次我們要套用的遊戲是</a:t>
            </a:r>
            <a:r>
              <a:rPr lang="en-US" altLang="zh-TW" sz="3200" dirty="0">
                <a:solidFill>
                  <a:srgbClr val="FF0000"/>
                </a:solidFill>
                <a:latin typeface="+mj-ea"/>
                <a:ea typeface="+mj-ea"/>
              </a:rPr>
              <a:t>2048</a:t>
            </a:r>
            <a:r>
              <a:rPr lang="zh-TW" altLang="en-US" sz="3200" dirty="0">
                <a:latin typeface="+mj-ea"/>
                <a:ea typeface="+mj-ea"/>
              </a:rPr>
              <a:t>這款的小遊戲</a:t>
            </a:r>
          </a:p>
        </p:txBody>
      </p:sp>
      <p:pic>
        <p:nvPicPr>
          <p:cNvPr id="6" name="圖片 5">
            <a:extLst>
              <a:ext uri="{FF2B5EF4-FFF2-40B4-BE49-F238E27FC236}">
                <a16:creationId xmlns:a16="http://schemas.microsoft.com/office/drawing/2014/main" id="{9A59550E-FD48-4BC2-8AC3-5AFA8181B12C}"/>
              </a:ext>
            </a:extLst>
          </p:cNvPr>
          <p:cNvPicPr>
            <a:picLocks noChangeAspect="1"/>
          </p:cNvPicPr>
          <p:nvPr/>
        </p:nvPicPr>
        <p:blipFill>
          <a:blip r:embed="rId2"/>
          <a:stretch>
            <a:fillRect/>
          </a:stretch>
        </p:blipFill>
        <p:spPr>
          <a:xfrm>
            <a:off x="6370042" y="1665357"/>
            <a:ext cx="3699545" cy="3699545"/>
          </a:xfrm>
          <a:prstGeom prst="rect">
            <a:avLst/>
          </a:prstGeom>
        </p:spPr>
      </p:pic>
    </p:spTree>
    <p:extLst>
      <p:ext uri="{BB962C8B-B14F-4D97-AF65-F5344CB8AC3E}">
        <p14:creationId xmlns:p14="http://schemas.microsoft.com/office/powerpoint/2010/main" val="1733017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3F646-56DE-4F90-B7C7-F1F0830427CC}"/>
              </a:ext>
            </a:extLst>
          </p:cNvPr>
          <p:cNvSpPr>
            <a:spLocks noGrp="1"/>
          </p:cNvSpPr>
          <p:nvPr>
            <p:ph type="title"/>
          </p:nvPr>
        </p:nvSpPr>
        <p:spPr>
          <a:xfrm>
            <a:off x="375330" y="156238"/>
            <a:ext cx="8596668" cy="1320800"/>
          </a:xfrm>
        </p:spPr>
        <p:txBody>
          <a:bodyPr/>
          <a:lstStyle/>
          <a:p>
            <a:r>
              <a:rPr lang="zh-TW" altLang="en-US" dirty="0">
                <a:solidFill>
                  <a:srgbClr val="0070C0"/>
                </a:solidFill>
                <a:latin typeface="+mj-ea"/>
              </a:rPr>
              <a:t>遊戲玩法</a:t>
            </a:r>
            <a:r>
              <a:rPr lang="en-US" altLang="zh-TW" dirty="0">
                <a:solidFill>
                  <a:srgbClr val="0070C0"/>
                </a:solidFill>
                <a:latin typeface="+mj-ea"/>
              </a:rPr>
              <a:t>(</a:t>
            </a:r>
            <a:r>
              <a:rPr lang="en-US" altLang="zh-TW" dirty="0" err="1">
                <a:solidFill>
                  <a:srgbClr val="0070C0"/>
                </a:solidFill>
                <a:latin typeface="+mj-ea"/>
              </a:rPr>
              <a:t>Gamerule</a:t>
            </a:r>
            <a:r>
              <a:rPr lang="en-US" altLang="zh-TW" dirty="0">
                <a:solidFill>
                  <a:srgbClr val="0070C0"/>
                </a:solidFill>
                <a:latin typeface="+mj-ea"/>
              </a:rPr>
              <a:t>)</a:t>
            </a:r>
            <a:endParaRPr lang="zh-TW" altLang="en-US" dirty="0">
              <a:solidFill>
                <a:srgbClr val="0070C0"/>
              </a:solidFill>
              <a:latin typeface="+mj-ea"/>
            </a:endParaRPr>
          </a:p>
        </p:txBody>
      </p:sp>
      <p:sp>
        <p:nvSpPr>
          <p:cNvPr id="3" name="內容版面配置區 2">
            <a:extLst>
              <a:ext uri="{FF2B5EF4-FFF2-40B4-BE49-F238E27FC236}">
                <a16:creationId xmlns:a16="http://schemas.microsoft.com/office/drawing/2014/main" id="{B002783A-7CC7-4CA4-A025-0A4F84785376}"/>
              </a:ext>
            </a:extLst>
          </p:cNvPr>
          <p:cNvSpPr>
            <a:spLocks noGrp="1"/>
          </p:cNvSpPr>
          <p:nvPr>
            <p:ph idx="1"/>
          </p:nvPr>
        </p:nvSpPr>
        <p:spPr>
          <a:xfrm>
            <a:off x="115272" y="1477038"/>
            <a:ext cx="8596668" cy="3880773"/>
          </a:xfrm>
        </p:spPr>
        <p:txBody>
          <a:bodyPr/>
          <a:lstStyle/>
          <a:p>
            <a:r>
              <a:rPr lang="zh-TW" altLang="en-US" b="0" i="0" dirty="0">
                <a:solidFill>
                  <a:srgbClr val="202122"/>
                </a:solidFill>
                <a:effectLst/>
                <a:latin typeface="Arial" panose="020B0604020202020204" pitchFamily="34" charset="0"/>
              </a:rPr>
              <a:t>該遊戲使用方向鍵讓方塊整體上下左右移動。如果兩個帶有相同數字的方塊在移動中碰撞，則它們會合併為一個方塊</a:t>
            </a:r>
            <a:r>
              <a:rPr lang="zh-TW" altLang="en-US" dirty="0">
                <a:solidFill>
                  <a:srgbClr val="202122"/>
                </a:solidFill>
                <a:latin typeface="Arial" panose="020B0604020202020204" pitchFamily="34" charset="0"/>
              </a:rPr>
              <a:t>該數字</a:t>
            </a:r>
            <a:r>
              <a:rPr lang="zh-TW" altLang="en-US" b="0" i="0" dirty="0">
                <a:solidFill>
                  <a:srgbClr val="202122"/>
                </a:solidFill>
                <a:effectLst/>
                <a:latin typeface="Arial" panose="020B0604020202020204" pitchFamily="34" charset="0"/>
              </a:rPr>
              <a:t>變為兩者之和。每次移動時，會有一個值為</a:t>
            </a:r>
            <a:r>
              <a:rPr lang="en-US" altLang="zh-TW" b="0" i="0" dirty="0">
                <a:solidFill>
                  <a:srgbClr val="202122"/>
                </a:solidFill>
                <a:effectLst/>
                <a:latin typeface="Arial" panose="020B0604020202020204" pitchFamily="34" charset="0"/>
              </a:rPr>
              <a:t>2</a:t>
            </a:r>
            <a:r>
              <a:rPr lang="zh-TW" altLang="en-US" b="0" i="0" dirty="0">
                <a:solidFill>
                  <a:srgbClr val="202122"/>
                </a:solidFill>
                <a:effectLst/>
                <a:latin typeface="Arial" panose="020B0604020202020204" pitchFamily="34" charset="0"/>
              </a:rPr>
              <a:t>的新方塊出現，所出現的數字都是</a:t>
            </a:r>
            <a:r>
              <a:rPr lang="en-US" altLang="zh-TW" dirty="0">
                <a:solidFill>
                  <a:srgbClr val="0645AD"/>
                </a:solidFill>
                <a:latin typeface="Arial" panose="020B0604020202020204" pitchFamily="34" charset="0"/>
              </a:rPr>
              <a:t>2</a:t>
            </a:r>
            <a:r>
              <a:rPr lang="zh-TW" altLang="en-US" dirty="0">
                <a:solidFill>
                  <a:srgbClr val="0645AD"/>
                </a:solidFill>
                <a:latin typeface="Arial" panose="020B0604020202020204" pitchFamily="34" charset="0"/>
              </a:rPr>
              <a:t>的冪</a:t>
            </a:r>
            <a:r>
              <a:rPr lang="en-US" altLang="zh-TW" dirty="0">
                <a:solidFill>
                  <a:srgbClr val="0645AD"/>
                </a:solidFill>
                <a:latin typeface="Arial" panose="020B0604020202020204" pitchFamily="34" charset="0"/>
              </a:rPr>
              <a:t>(2</a:t>
            </a:r>
            <a:r>
              <a:rPr lang="zh-TW" altLang="en-US" dirty="0">
                <a:solidFill>
                  <a:srgbClr val="0645AD"/>
                </a:solidFill>
                <a:latin typeface="Arial" panose="020B0604020202020204" pitchFamily="34" charset="0"/>
              </a:rPr>
              <a:t>的次方</a:t>
            </a:r>
            <a:r>
              <a:rPr lang="en-US" altLang="zh-TW" dirty="0">
                <a:solidFill>
                  <a:srgbClr val="0645AD"/>
                </a:solidFill>
                <a:latin typeface="Arial" panose="020B0604020202020204" pitchFamily="34" charset="0"/>
              </a:rPr>
              <a:t>)</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endParaRPr lang="en-US" altLang="zh-TW" dirty="0">
              <a:solidFill>
                <a:srgbClr val="202122"/>
              </a:solidFill>
              <a:latin typeface="Arial" panose="020B0604020202020204" pitchFamily="34" charset="0"/>
            </a:endParaRPr>
          </a:p>
          <a:p>
            <a:r>
              <a:rPr lang="zh-TW" altLang="en-US" dirty="0"/>
              <a:t>當值為</a:t>
            </a:r>
            <a:r>
              <a:rPr lang="en-US" altLang="zh-TW" dirty="0"/>
              <a:t>2048</a:t>
            </a:r>
            <a:r>
              <a:rPr lang="zh-TW" altLang="en-US" dirty="0"/>
              <a:t>方塊時，遊戲及勝利</a:t>
            </a:r>
          </a:p>
        </p:txBody>
      </p:sp>
      <p:pic>
        <p:nvPicPr>
          <p:cNvPr id="4" name="圖片 3">
            <a:extLst>
              <a:ext uri="{FF2B5EF4-FFF2-40B4-BE49-F238E27FC236}">
                <a16:creationId xmlns:a16="http://schemas.microsoft.com/office/drawing/2014/main" id="{C042305F-4DB2-4088-99C3-CBFC7FDA3CFC}"/>
              </a:ext>
            </a:extLst>
          </p:cNvPr>
          <p:cNvPicPr>
            <a:picLocks noChangeAspect="1"/>
          </p:cNvPicPr>
          <p:nvPr/>
        </p:nvPicPr>
        <p:blipFill>
          <a:blip r:embed="rId2"/>
          <a:stretch>
            <a:fillRect/>
          </a:stretch>
        </p:blipFill>
        <p:spPr>
          <a:xfrm>
            <a:off x="6365609" y="2797838"/>
            <a:ext cx="3480786" cy="3480786"/>
          </a:xfrm>
          <a:prstGeom prst="rect">
            <a:avLst/>
          </a:prstGeom>
        </p:spPr>
      </p:pic>
      <p:pic>
        <p:nvPicPr>
          <p:cNvPr id="6" name="圖片 5">
            <a:extLst>
              <a:ext uri="{FF2B5EF4-FFF2-40B4-BE49-F238E27FC236}">
                <a16:creationId xmlns:a16="http://schemas.microsoft.com/office/drawing/2014/main" id="{089659D4-F1D1-4FF2-AC1C-5D619065F1DA}"/>
              </a:ext>
            </a:extLst>
          </p:cNvPr>
          <p:cNvPicPr>
            <a:picLocks noChangeAspect="1"/>
          </p:cNvPicPr>
          <p:nvPr/>
        </p:nvPicPr>
        <p:blipFill>
          <a:blip r:embed="rId3"/>
          <a:stretch>
            <a:fillRect/>
          </a:stretch>
        </p:blipFill>
        <p:spPr>
          <a:xfrm>
            <a:off x="1470962" y="3350312"/>
            <a:ext cx="3760192" cy="3575646"/>
          </a:xfrm>
          <a:prstGeom prst="rect">
            <a:avLst/>
          </a:prstGeom>
        </p:spPr>
      </p:pic>
    </p:spTree>
    <p:extLst>
      <p:ext uri="{BB962C8B-B14F-4D97-AF65-F5344CB8AC3E}">
        <p14:creationId xmlns:p14="http://schemas.microsoft.com/office/powerpoint/2010/main" val="130859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36B26B-B5CE-47C2-97FA-98F35B5144FA}"/>
              </a:ext>
            </a:extLst>
          </p:cNvPr>
          <p:cNvSpPr>
            <a:spLocks noGrp="1"/>
          </p:cNvSpPr>
          <p:nvPr>
            <p:ph type="title"/>
          </p:nvPr>
        </p:nvSpPr>
        <p:spPr>
          <a:xfrm>
            <a:off x="442442" y="156238"/>
            <a:ext cx="8596668" cy="1320800"/>
          </a:xfrm>
        </p:spPr>
        <p:txBody>
          <a:bodyPr/>
          <a:lstStyle/>
          <a:p>
            <a:r>
              <a:rPr lang="zh-TW" altLang="en-US" dirty="0">
                <a:latin typeface="+mj-ea"/>
              </a:rPr>
              <a:t>遊戲實做</a:t>
            </a:r>
            <a:r>
              <a:rPr lang="en-US" altLang="zh-TW" dirty="0">
                <a:latin typeface="+mj-ea"/>
              </a:rPr>
              <a:t>(Game implementation)</a:t>
            </a:r>
            <a:br>
              <a:rPr lang="en-US" altLang="zh-TW" dirty="0">
                <a:latin typeface="+mj-ea"/>
              </a:rPr>
            </a:br>
            <a:endParaRPr lang="zh-TW" altLang="en-US" dirty="0">
              <a:latin typeface="+mj-ea"/>
            </a:endParaRPr>
          </a:p>
        </p:txBody>
      </p:sp>
      <p:sp>
        <p:nvSpPr>
          <p:cNvPr id="3" name="內容版面配置區 2">
            <a:extLst>
              <a:ext uri="{FF2B5EF4-FFF2-40B4-BE49-F238E27FC236}">
                <a16:creationId xmlns:a16="http://schemas.microsoft.com/office/drawing/2014/main" id="{A6676336-2F55-4171-BA44-5313604B3CBF}"/>
              </a:ext>
            </a:extLst>
          </p:cNvPr>
          <p:cNvSpPr>
            <a:spLocks noGrp="1"/>
          </p:cNvSpPr>
          <p:nvPr>
            <p:ph idx="1"/>
          </p:nvPr>
        </p:nvSpPr>
        <p:spPr>
          <a:xfrm>
            <a:off x="518160" y="1284797"/>
            <a:ext cx="8596668" cy="3880773"/>
          </a:xfrm>
        </p:spPr>
        <p:txBody>
          <a:bodyPr>
            <a:normAutofit/>
          </a:bodyPr>
          <a:lstStyle/>
          <a:p>
            <a:pPr marL="0" indent="0">
              <a:buNone/>
            </a:pPr>
            <a:r>
              <a:rPr lang="zh-TW" altLang="en-US" sz="3200" dirty="0"/>
              <a:t>首先我們要定義我們每一格方塊的資料型態為陣列</a:t>
            </a:r>
            <a:r>
              <a:rPr lang="en-US" altLang="zh-TW" sz="3200" dirty="0"/>
              <a:t>(Array)</a:t>
            </a:r>
            <a:endParaRPr lang="zh-TW" altLang="en-US" sz="3200" dirty="0"/>
          </a:p>
        </p:txBody>
      </p:sp>
      <p:pic>
        <p:nvPicPr>
          <p:cNvPr id="7" name="圖片 6">
            <a:extLst>
              <a:ext uri="{FF2B5EF4-FFF2-40B4-BE49-F238E27FC236}">
                <a16:creationId xmlns:a16="http://schemas.microsoft.com/office/drawing/2014/main" id="{0E333999-D298-48B3-B1A3-88144900528E}"/>
              </a:ext>
            </a:extLst>
          </p:cNvPr>
          <p:cNvPicPr>
            <a:picLocks noChangeAspect="1"/>
          </p:cNvPicPr>
          <p:nvPr/>
        </p:nvPicPr>
        <p:blipFill>
          <a:blip r:embed="rId2"/>
          <a:stretch>
            <a:fillRect/>
          </a:stretch>
        </p:blipFill>
        <p:spPr>
          <a:xfrm>
            <a:off x="6708495" y="3137482"/>
            <a:ext cx="3206946" cy="3069177"/>
          </a:xfrm>
          <a:prstGeom prst="rect">
            <a:avLst/>
          </a:prstGeom>
        </p:spPr>
      </p:pic>
      <p:sp>
        <p:nvSpPr>
          <p:cNvPr id="9" name="箭號: 向下 8">
            <a:extLst>
              <a:ext uri="{FF2B5EF4-FFF2-40B4-BE49-F238E27FC236}">
                <a16:creationId xmlns:a16="http://schemas.microsoft.com/office/drawing/2014/main" id="{6191FDDD-09B6-44BD-9994-67995F489925}"/>
              </a:ext>
            </a:extLst>
          </p:cNvPr>
          <p:cNvSpPr/>
          <p:nvPr/>
        </p:nvSpPr>
        <p:spPr>
          <a:xfrm>
            <a:off x="6913568" y="2414788"/>
            <a:ext cx="830510" cy="115768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3EC32893-6D7C-435C-8552-C5710CBC44F6}"/>
              </a:ext>
            </a:extLst>
          </p:cNvPr>
          <p:cNvPicPr>
            <a:picLocks noChangeAspect="1"/>
          </p:cNvPicPr>
          <p:nvPr/>
        </p:nvPicPr>
        <p:blipFill>
          <a:blip r:embed="rId3"/>
          <a:stretch>
            <a:fillRect/>
          </a:stretch>
        </p:blipFill>
        <p:spPr>
          <a:xfrm>
            <a:off x="518160" y="2651707"/>
            <a:ext cx="5181600" cy="971550"/>
          </a:xfrm>
          <a:prstGeom prst="rect">
            <a:avLst/>
          </a:prstGeom>
        </p:spPr>
      </p:pic>
      <p:sp>
        <p:nvSpPr>
          <p:cNvPr id="12" name="文字方塊 11">
            <a:extLst>
              <a:ext uri="{FF2B5EF4-FFF2-40B4-BE49-F238E27FC236}">
                <a16:creationId xmlns:a16="http://schemas.microsoft.com/office/drawing/2014/main" id="{9CA4B885-C546-4A7A-ABD8-2F046DB37A6C}"/>
              </a:ext>
            </a:extLst>
          </p:cNvPr>
          <p:cNvSpPr txBox="1"/>
          <p:nvPr/>
        </p:nvSpPr>
        <p:spPr>
          <a:xfrm>
            <a:off x="597408" y="5412733"/>
            <a:ext cx="5023104" cy="1200329"/>
          </a:xfrm>
          <a:prstGeom prst="rect">
            <a:avLst/>
          </a:prstGeom>
          <a:noFill/>
        </p:spPr>
        <p:txBody>
          <a:bodyPr wrap="square" rtlCol="0">
            <a:spAutoFit/>
          </a:bodyPr>
          <a:lstStyle/>
          <a:p>
            <a:r>
              <a:rPr lang="zh-TW" altLang="en-US" dirty="0"/>
              <a:t>實作參考資料：</a:t>
            </a:r>
            <a:r>
              <a:rPr lang="en-US" altLang="zh-TW" dirty="0"/>
              <a:t>2048 unity tutorial</a:t>
            </a:r>
          </a:p>
          <a:p>
            <a:r>
              <a:rPr lang="en-US" altLang="zh-TW" dirty="0">
                <a:hlinkClick r:id="rId4"/>
              </a:rPr>
              <a:t>https://www.youtube.com/watch?v=4NFZwPhqeRs</a:t>
            </a:r>
            <a:endParaRPr lang="en-US" altLang="zh-TW" dirty="0"/>
          </a:p>
          <a:p>
            <a:endParaRPr lang="zh-TW" altLang="en-US" dirty="0"/>
          </a:p>
        </p:txBody>
      </p:sp>
    </p:spTree>
    <p:extLst>
      <p:ext uri="{BB962C8B-B14F-4D97-AF65-F5344CB8AC3E}">
        <p14:creationId xmlns:p14="http://schemas.microsoft.com/office/powerpoint/2010/main" val="68907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BAF45F-33A0-423B-BA09-0D69380AEAAA}"/>
              </a:ext>
            </a:extLst>
          </p:cNvPr>
          <p:cNvPicPr>
            <a:picLocks noChangeAspect="1"/>
          </p:cNvPicPr>
          <p:nvPr/>
        </p:nvPicPr>
        <p:blipFill rotWithShape="1">
          <a:blip r:embed="rId2"/>
          <a:srcRect l="1637" t="2745"/>
          <a:stretch/>
        </p:blipFill>
        <p:spPr>
          <a:xfrm>
            <a:off x="449579" y="1106510"/>
            <a:ext cx="9159240" cy="3779520"/>
          </a:xfrm>
          <a:prstGeom prst="rect">
            <a:avLst/>
          </a:prstGeom>
        </p:spPr>
      </p:pic>
      <p:sp>
        <p:nvSpPr>
          <p:cNvPr id="9" name="文字方塊 8">
            <a:extLst>
              <a:ext uri="{FF2B5EF4-FFF2-40B4-BE49-F238E27FC236}">
                <a16:creationId xmlns:a16="http://schemas.microsoft.com/office/drawing/2014/main" id="{A0E54D9C-4038-44CD-BCB7-5E731F42083A}"/>
              </a:ext>
            </a:extLst>
          </p:cNvPr>
          <p:cNvSpPr txBox="1"/>
          <p:nvPr/>
        </p:nvSpPr>
        <p:spPr>
          <a:xfrm>
            <a:off x="384246" y="344434"/>
            <a:ext cx="8382000" cy="523220"/>
          </a:xfrm>
          <a:prstGeom prst="rect">
            <a:avLst/>
          </a:prstGeom>
          <a:noFill/>
        </p:spPr>
        <p:txBody>
          <a:bodyPr wrap="square" rtlCol="0">
            <a:spAutoFit/>
          </a:bodyPr>
          <a:lstStyle/>
          <a:p>
            <a:r>
              <a:rPr lang="zh-TW" altLang="en-US" sz="2800" dirty="0">
                <a:latin typeface="+mj-ea"/>
                <a:ea typeface="+mj-ea"/>
              </a:rPr>
              <a:t>接著我們要去實作我們要如何更新棋盤的動作按鍵</a:t>
            </a:r>
          </a:p>
        </p:txBody>
      </p:sp>
      <p:sp>
        <p:nvSpPr>
          <p:cNvPr id="14" name="箭號: 向右 13">
            <a:extLst>
              <a:ext uri="{FF2B5EF4-FFF2-40B4-BE49-F238E27FC236}">
                <a16:creationId xmlns:a16="http://schemas.microsoft.com/office/drawing/2014/main" id="{7C1347EA-311C-4BB2-8AE6-E6F3D690D88D}"/>
              </a:ext>
            </a:extLst>
          </p:cNvPr>
          <p:cNvSpPr/>
          <p:nvPr/>
        </p:nvSpPr>
        <p:spPr>
          <a:xfrm rot="16200000">
            <a:off x="5122665" y="4654033"/>
            <a:ext cx="1085613" cy="96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右 14">
            <a:extLst>
              <a:ext uri="{FF2B5EF4-FFF2-40B4-BE49-F238E27FC236}">
                <a16:creationId xmlns:a16="http://schemas.microsoft.com/office/drawing/2014/main" id="{67F04484-39C2-4678-B9D2-E65241C8C6BC}"/>
              </a:ext>
            </a:extLst>
          </p:cNvPr>
          <p:cNvSpPr/>
          <p:nvPr/>
        </p:nvSpPr>
        <p:spPr>
          <a:xfrm rot="5400000">
            <a:off x="5122664" y="5831324"/>
            <a:ext cx="1085613" cy="96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a:extLst>
              <a:ext uri="{FF2B5EF4-FFF2-40B4-BE49-F238E27FC236}">
                <a16:creationId xmlns:a16="http://schemas.microsoft.com/office/drawing/2014/main" id="{06E2F05A-AD71-4D84-947F-C4244049C066}"/>
              </a:ext>
            </a:extLst>
          </p:cNvPr>
          <p:cNvSpPr/>
          <p:nvPr/>
        </p:nvSpPr>
        <p:spPr>
          <a:xfrm rot="10800000">
            <a:off x="3943586" y="5772387"/>
            <a:ext cx="1085613" cy="96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821EBD1D-9CF1-4CCC-B1F9-96936EAFD1ED}"/>
              </a:ext>
            </a:extLst>
          </p:cNvPr>
          <p:cNvSpPr/>
          <p:nvPr/>
        </p:nvSpPr>
        <p:spPr>
          <a:xfrm>
            <a:off x="6377942" y="5772388"/>
            <a:ext cx="1085613" cy="96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8F620EA2-0602-4A4C-A45F-3A768A64BB9E}"/>
              </a:ext>
            </a:extLst>
          </p:cNvPr>
          <p:cNvSpPr/>
          <p:nvPr/>
        </p:nvSpPr>
        <p:spPr>
          <a:xfrm>
            <a:off x="1787083" y="4951318"/>
            <a:ext cx="774571" cy="923330"/>
          </a:xfrm>
          <a:prstGeom prst="rect">
            <a:avLst/>
          </a:prstGeom>
          <a:noFill/>
        </p:spPr>
        <p:txBody>
          <a:bodyPr wrap="none" lIns="91440" tIns="45720" rIns="91440" bIns="45720">
            <a:spAutoFit/>
          </a:bodyPr>
          <a:lstStyle/>
          <a:p>
            <a:pPr algn="ctr"/>
            <a:r>
              <a:rPr lang="en-US" altLang="zh-TW" sz="5400" b="0" cap="none" spc="0" dirty="0">
                <a:ln w="0"/>
                <a:solidFill>
                  <a:schemeClr val="accent1"/>
                </a:solidFill>
                <a:effectLst>
                  <a:outerShdw blurRad="38100" dist="25400" dir="5400000" algn="ctr" rotWithShape="0">
                    <a:srgbClr val="6E747A">
                      <a:alpha val="43000"/>
                    </a:srgbClr>
                  </a:outerShdw>
                </a:effectLst>
              </a:rPr>
              <a:t>W</a:t>
            </a:r>
            <a:endParaRPr lang="zh-TW"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9" name="矩形 18">
            <a:extLst>
              <a:ext uri="{FF2B5EF4-FFF2-40B4-BE49-F238E27FC236}">
                <a16:creationId xmlns:a16="http://schemas.microsoft.com/office/drawing/2014/main" id="{64795E69-2CCA-45F0-8162-A0D4D1FA56A5}"/>
              </a:ext>
            </a:extLst>
          </p:cNvPr>
          <p:cNvSpPr/>
          <p:nvPr/>
        </p:nvSpPr>
        <p:spPr>
          <a:xfrm>
            <a:off x="1305386" y="5680710"/>
            <a:ext cx="593432" cy="923330"/>
          </a:xfrm>
          <a:prstGeom prst="rect">
            <a:avLst/>
          </a:prstGeom>
          <a:noFill/>
        </p:spPr>
        <p:txBody>
          <a:bodyPr wrap="none" lIns="91440" tIns="45720" rIns="91440" bIns="45720">
            <a:spAutoFit/>
          </a:bodyPr>
          <a:lstStyle/>
          <a:p>
            <a:pPr algn="ctr"/>
            <a:r>
              <a:rPr lang="en-US" altLang="zh-TW" sz="5400" b="0" cap="none" spc="0" dirty="0">
                <a:ln w="0"/>
                <a:solidFill>
                  <a:schemeClr val="accent1"/>
                </a:solidFill>
                <a:effectLst>
                  <a:outerShdw blurRad="38100" dist="25400" dir="5400000" algn="ctr" rotWithShape="0">
                    <a:srgbClr val="6E747A">
                      <a:alpha val="43000"/>
                    </a:srgbClr>
                  </a:outerShdw>
                </a:effectLst>
              </a:rPr>
              <a:t>A</a:t>
            </a:r>
            <a:endParaRPr lang="zh-TW"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0" name="矩形 19">
            <a:extLst>
              <a:ext uri="{FF2B5EF4-FFF2-40B4-BE49-F238E27FC236}">
                <a16:creationId xmlns:a16="http://schemas.microsoft.com/office/drawing/2014/main" id="{14FE4665-D8F2-4029-9C88-7582C9CF8CA1}"/>
              </a:ext>
            </a:extLst>
          </p:cNvPr>
          <p:cNvSpPr/>
          <p:nvPr/>
        </p:nvSpPr>
        <p:spPr>
          <a:xfrm>
            <a:off x="1898818" y="5680710"/>
            <a:ext cx="518091" cy="923330"/>
          </a:xfrm>
          <a:prstGeom prst="rect">
            <a:avLst/>
          </a:prstGeom>
          <a:noFill/>
        </p:spPr>
        <p:txBody>
          <a:bodyPr wrap="none" lIns="91440" tIns="45720" rIns="91440" bIns="45720">
            <a:spAutoFit/>
          </a:bodyPr>
          <a:lstStyle/>
          <a:p>
            <a:pPr algn="ctr"/>
            <a:r>
              <a:rPr lang="en-US" altLang="zh-TW" sz="5400" b="0" cap="none" spc="0" dirty="0">
                <a:ln w="0"/>
                <a:solidFill>
                  <a:schemeClr val="accent1"/>
                </a:solidFill>
                <a:effectLst>
                  <a:outerShdw blurRad="38100" dist="25400" dir="5400000" algn="ctr" rotWithShape="0">
                    <a:srgbClr val="6E747A">
                      <a:alpha val="43000"/>
                    </a:srgbClr>
                  </a:outerShdw>
                </a:effectLst>
              </a:rPr>
              <a:t>S</a:t>
            </a:r>
            <a:endParaRPr lang="zh-TW"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1" name="矩形 20">
            <a:extLst>
              <a:ext uri="{FF2B5EF4-FFF2-40B4-BE49-F238E27FC236}">
                <a16:creationId xmlns:a16="http://schemas.microsoft.com/office/drawing/2014/main" id="{BE8AE3C6-75AA-4BD9-AE05-795BFE651212}"/>
              </a:ext>
            </a:extLst>
          </p:cNvPr>
          <p:cNvSpPr/>
          <p:nvPr/>
        </p:nvSpPr>
        <p:spPr>
          <a:xfrm>
            <a:off x="2499815" y="5680710"/>
            <a:ext cx="609461" cy="923330"/>
          </a:xfrm>
          <a:prstGeom prst="rect">
            <a:avLst/>
          </a:prstGeom>
          <a:noFill/>
        </p:spPr>
        <p:txBody>
          <a:bodyPr wrap="none" lIns="91440" tIns="45720" rIns="91440" bIns="45720">
            <a:spAutoFit/>
          </a:bodyPr>
          <a:lstStyle/>
          <a:p>
            <a:pPr algn="ctr"/>
            <a:r>
              <a:rPr lang="en-US" altLang="zh-TW" sz="5400" b="0" cap="none" spc="0" dirty="0">
                <a:ln w="0"/>
                <a:solidFill>
                  <a:schemeClr val="accent1"/>
                </a:solidFill>
                <a:effectLst>
                  <a:outerShdw blurRad="38100" dist="25400" dir="5400000" algn="ctr" rotWithShape="0">
                    <a:srgbClr val="6E747A">
                      <a:alpha val="43000"/>
                    </a:srgbClr>
                  </a:outerShdw>
                </a:effectLst>
              </a:rPr>
              <a:t>D</a:t>
            </a:r>
            <a:endParaRPr lang="zh-TW"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6495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80">
                                          <p:stCondLst>
                                            <p:cond delay="0"/>
                                          </p:stCondLst>
                                        </p:cTn>
                                        <p:tgtEl>
                                          <p:spTgt spid="19"/>
                                        </p:tgtEl>
                                      </p:cBhvr>
                                    </p:animEffect>
                                    <p:anim calcmode="lin" valueType="num">
                                      <p:cBhvr>
                                        <p:cTn id="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3" dur="26">
                                          <p:stCondLst>
                                            <p:cond delay="650"/>
                                          </p:stCondLst>
                                        </p:cTn>
                                        <p:tgtEl>
                                          <p:spTgt spid="19"/>
                                        </p:tgtEl>
                                      </p:cBhvr>
                                      <p:to x="100000" y="60000"/>
                                    </p:animScale>
                                    <p:animScale>
                                      <p:cBhvr>
                                        <p:cTn id="14" dur="166" decel="50000">
                                          <p:stCondLst>
                                            <p:cond delay="676"/>
                                          </p:stCondLst>
                                        </p:cTn>
                                        <p:tgtEl>
                                          <p:spTgt spid="19"/>
                                        </p:tgtEl>
                                      </p:cBhvr>
                                      <p:to x="100000" y="100000"/>
                                    </p:animScale>
                                    <p:animScale>
                                      <p:cBhvr>
                                        <p:cTn id="15" dur="26">
                                          <p:stCondLst>
                                            <p:cond delay="1312"/>
                                          </p:stCondLst>
                                        </p:cTn>
                                        <p:tgtEl>
                                          <p:spTgt spid="19"/>
                                        </p:tgtEl>
                                      </p:cBhvr>
                                      <p:to x="100000" y="80000"/>
                                    </p:animScale>
                                    <p:animScale>
                                      <p:cBhvr>
                                        <p:cTn id="16" dur="166" decel="50000">
                                          <p:stCondLst>
                                            <p:cond delay="1338"/>
                                          </p:stCondLst>
                                        </p:cTn>
                                        <p:tgtEl>
                                          <p:spTgt spid="19"/>
                                        </p:tgtEl>
                                      </p:cBhvr>
                                      <p:to x="100000" y="100000"/>
                                    </p:animScale>
                                    <p:animScale>
                                      <p:cBhvr>
                                        <p:cTn id="17" dur="26">
                                          <p:stCondLst>
                                            <p:cond delay="1642"/>
                                          </p:stCondLst>
                                        </p:cTn>
                                        <p:tgtEl>
                                          <p:spTgt spid="19"/>
                                        </p:tgtEl>
                                      </p:cBhvr>
                                      <p:to x="100000" y="90000"/>
                                    </p:animScale>
                                    <p:animScale>
                                      <p:cBhvr>
                                        <p:cTn id="18" dur="166" decel="50000">
                                          <p:stCondLst>
                                            <p:cond delay="1668"/>
                                          </p:stCondLst>
                                        </p:cTn>
                                        <p:tgtEl>
                                          <p:spTgt spid="19"/>
                                        </p:tgtEl>
                                      </p:cBhvr>
                                      <p:to x="100000" y="100000"/>
                                    </p:animScale>
                                    <p:animScale>
                                      <p:cBhvr>
                                        <p:cTn id="19" dur="26">
                                          <p:stCondLst>
                                            <p:cond delay="1808"/>
                                          </p:stCondLst>
                                        </p:cTn>
                                        <p:tgtEl>
                                          <p:spTgt spid="19"/>
                                        </p:tgtEl>
                                      </p:cBhvr>
                                      <p:to x="100000" y="95000"/>
                                    </p:animScale>
                                    <p:animScale>
                                      <p:cBhvr>
                                        <p:cTn id="20" dur="166" decel="50000">
                                          <p:stCondLst>
                                            <p:cond delay="1834"/>
                                          </p:stCondLst>
                                        </p:cTn>
                                        <p:tgtEl>
                                          <p:spTgt spid="1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80">
                                          <p:stCondLst>
                                            <p:cond delay="0"/>
                                          </p:stCondLst>
                                        </p:cTn>
                                        <p:tgtEl>
                                          <p:spTgt spid="20"/>
                                        </p:tgtEl>
                                      </p:cBhvr>
                                    </p:animEffect>
                                    <p:anim calcmode="lin" valueType="num">
                                      <p:cBhvr>
                                        <p:cTn id="2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9" dur="26">
                                          <p:stCondLst>
                                            <p:cond delay="650"/>
                                          </p:stCondLst>
                                        </p:cTn>
                                        <p:tgtEl>
                                          <p:spTgt spid="20"/>
                                        </p:tgtEl>
                                      </p:cBhvr>
                                      <p:to x="100000" y="60000"/>
                                    </p:animScale>
                                    <p:animScale>
                                      <p:cBhvr>
                                        <p:cTn id="30" dur="166" decel="50000">
                                          <p:stCondLst>
                                            <p:cond delay="676"/>
                                          </p:stCondLst>
                                        </p:cTn>
                                        <p:tgtEl>
                                          <p:spTgt spid="20"/>
                                        </p:tgtEl>
                                      </p:cBhvr>
                                      <p:to x="100000" y="100000"/>
                                    </p:animScale>
                                    <p:animScale>
                                      <p:cBhvr>
                                        <p:cTn id="31" dur="26">
                                          <p:stCondLst>
                                            <p:cond delay="1312"/>
                                          </p:stCondLst>
                                        </p:cTn>
                                        <p:tgtEl>
                                          <p:spTgt spid="20"/>
                                        </p:tgtEl>
                                      </p:cBhvr>
                                      <p:to x="100000" y="80000"/>
                                    </p:animScale>
                                    <p:animScale>
                                      <p:cBhvr>
                                        <p:cTn id="32" dur="166" decel="50000">
                                          <p:stCondLst>
                                            <p:cond delay="1338"/>
                                          </p:stCondLst>
                                        </p:cTn>
                                        <p:tgtEl>
                                          <p:spTgt spid="20"/>
                                        </p:tgtEl>
                                      </p:cBhvr>
                                      <p:to x="100000" y="100000"/>
                                    </p:animScale>
                                    <p:animScale>
                                      <p:cBhvr>
                                        <p:cTn id="33" dur="26">
                                          <p:stCondLst>
                                            <p:cond delay="1642"/>
                                          </p:stCondLst>
                                        </p:cTn>
                                        <p:tgtEl>
                                          <p:spTgt spid="20"/>
                                        </p:tgtEl>
                                      </p:cBhvr>
                                      <p:to x="100000" y="90000"/>
                                    </p:animScale>
                                    <p:animScale>
                                      <p:cBhvr>
                                        <p:cTn id="34" dur="166" decel="50000">
                                          <p:stCondLst>
                                            <p:cond delay="1668"/>
                                          </p:stCondLst>
                                        </p:cTn>
                                        <p:tgtEl>
                                          <p:spTgt spid="20"/>
                                        </p:tgtEl>
                                      </p:cBhvr>
                                      <p:to x="100000" y="100000"/>
                                    </p:animScale>
                                    <p:animScale>
                                      <p:cBhvr>
                                        <p:cTn id="35" dur="26">
                                          <p:stCondLst>
                                            <p:cond delay="1808"/>
                                          </p:stCondLst>
                                        </p:cTn>
                                        <p:tgtEl>
                                          <p:spTgt spid="20"/>
                                        </p:tgtEl>
                                      </p:cBhvr>
                                      <p:to x="100000" y="95000"/>
                                    </p:animScale>
                                    <p:animScale>
                                      <p:cBhvr>
                                        <p:cTn id="36" dur="166" decel="50000">
                                          <p:stCondLst>
                                            <p:cond delay="1834"/>
                                          </p:stCondLst>
                                        </p:cTn>
                                        <p:tgtEl>
                                          <p:spTgt spid="2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80">
                                          <p:stCondLst>
                                            <p:cond delay="0"/>
                                          </p:stCondLst>
                                        </p:cTn>
                                        <p:tgtEl>
                                          <p:spTgt spid="21"/>
                                        </p:tgtEl>
                                      </p:cBhvr>
                                    </p:animEffect>
                                    <p:anim calcmode="lin" valueType="num">
                                      <p:cBhvr>
                                        <p:cTn id="4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5" dur="26">
                                          <p:stCondLst>
                                            <p:cond delay="650"/>
                                          </p:stCondLst>
                                        </p:cTn>
                                        <p:tgtEl>
                                          <p:spTgt spid="21"/>
                                        </p:tgtEl>
                                      </p:cBhvr>
                                      <p:to x="100000" y="60000"/>
                                    </p:animScale>
                                    <p:animScale>
                                      <p:cBhvr>
                                        <p:cTn id="46" dur="166" decel="50000">
                                          <p:stCondLst>
                                            <p:cond delay="676"/>
                                          </p:stCondLst>
                                        </p:cTn>
                                        <p:tgtEl>
                                          <p:spTgt spid="21"/>
                                        </p:tgtEl>
                                      </p:cBhvr>
                                      <p:to x="100000" y="100000"/>
                                    </p:animScale>
                                    <p:animScale>
                                      <p:cBhvr>
                                        <p:cTn id="47" dur="26">
                                          <p:stCondLst>
                                            <p:cond delay="1312"/>
                                          </p:stCondLst>
                                        </p:cTn>
                                        <p:tgtEl>
                                          <p:spTgt spid="21"/>
                                        </p:tgtEl>
                                      </p:cBhvr>
                                      <p:to x="100000" y="80000"/>
                                    </p:animScale>
                                    <p:animScale>
                                      <p:cBhvr>
                                        <p:cTn id="48" dur="166" decel="50000">
                                          <p:stCondLst>
                                            <p:cond delay="1338"/>
                                          </p:stCondLst>
                                        </p:cTn>
                                        <p:tgtEl>
                                          <p:spTgt spid="21"/>
                                        </p:tgtEl>
                                      </p:cBhvr>
                                      <p:to x="100000" y="100000"/>
                                    </p:animScale>
                                    <p:animScale>
                                      <p:cBhvr>
                                        <p:cTn id="49" dur="26">
                                          <p:stCondLst>
                                            <p:cond delay="1642"/>
                                          </p:stCondLst>
                                        </p:cTn>
                                        <p:tgtEl>
                                          <p:spTgt spid="21"/>
                                        </p:tgtEl>
                                      </p:cBhvr>
                                      <p:to x="100000" y="90000"/>
                                    </p:animScale>
                                    <p:animScale>
                                      <p:cBhvr>
                                        <p:cTn id="50" dur="166" decel="50000">
                                          <p:stCondLst>
                                            <p:cond delay="1668"/>
                                          </p:stCondLst>
                                        </p:cTn>
                                        <p:tgtEl>
                                          <p:spTgt spid="21"/>
                                        </p:tgtEl>
                                      </p:cBhvr>
                                      <p:to x="100000" y="100000"/>
                                    </p:animScale>
                                    <p:animScale>
                                      <p:cBhvr>
                                        <p:cTn id="51" dur="26">
                                          <p:stCondLst>
                                            <p:cond delay="1808"/>
                                          </p:stCondLst>
                                        </p:cTn>
                                        <p:tgtEl>
                                          <p:spTgt spid="21"/>
                                        </p:tgtEl>
                                      </p:cBhvr>
                                      <p:to x="100000" y="95000"/>
                                    </p:animScale>
                                    <p:animScale>
                                      <p:cBhvr>
                                        <p:cTn id="52" dur="166" decel="50000">
                                          <p:stCondLst>
                                            <p:cond delay="1834"/>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80">
                                          <p:stCondLst>
                                            <p:cond delay="0"/>
                                          </p:stCondLst>
                                        </p:cTn>
                                        <p:tgtEl>
                                          <p:spTgt spid="18"/>
                                        </p:tgtEl>
                                      </p:cBhvr>
                                    </p:animEffect>
                                    <p:anim calcmode="lin" valueType="num">
                                      <p:cBhvr>
                                        <p:cTn id="5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1" dur="26">
                                          <p:stCondLst>
                                            <p:cond delay="650"/>
                                          </p:stCondLst>
                                        </p:cTn>
                                        <p:tgtEl>
                                          <p:spTgt spid="18"/>
                                        </p:tgtEl>
                                      </p:cBhvr>
                                      <p:to x="100000" y="60000"/>
                                    </p:animScale>
                                    <p:animScale>
                                      <p:cBhvr>
                                        <p:cTn id="62" dur="166" decel="50000">
                                          <p:stCondLst>
                                            <p:cond delay="676"/>
                                          </p:stCondLst>
                                        </p:cTn>
                                        <p:tgtEl>
                                          <p:spTgt spid="18"/>
                                        </p:tgtEl>
                                      </p:cBhvr>
                                      <p:to x="100000" y="100000"/>
                                    </p:animScale>
                                    <p:animScale>
                                      <p:cBhvr>
                                        <p:cTn id="63" dur="26">
                                          <p:stCondLst>
                                            <p:cond delay="1312"/>
                                          </p:stCondLst>
                                        </p:cTn>
                                        <p:tgtEl>
                                          <p:spTgt spid="18"/>
                                        </p:tgtEl>
                                      </p:cBhvr>
                                      <p:to x="100000" y="80000"/>
                                    </p:animScale>
                                    <p:animScale>
                                      <p:cBhvr>
                                        <p:cTn id="64" dur="166" decel="50000">
                                          <p:stCondLst>
                                            <p:cond delay="1338"/>
                                          </p:stCondLst>
                                        </p:cTn>
                                        <p:tgtEl>
                                          <p:spTgt spid="18"/>
                                        </p:tgtEl>
                                      </p:cBhvr>
                                      <p:to x="100000" y="100000"/>
                                    </p:animScale>
                                    <p:animScale>
                                      <p:cBhvr>
                                        <p:cTn id="65" dur="26">
                                          <p:stCondLst>
                                            <p:cond delay="1642"/>
                                          </p:stCondLst>
                                        </p:cTn>
                                        <p:tgtEl>
                                          <p:spTgt spid="18"/>
                                        </p:tgtEl>
                                      </p:cBhvr>
                                      <p:to x="100000" y="90000"/>
                                    </p:animScale>
                                    <p:animScale>
                                      <p:cBhvr>
                                        <p:cTn id="66" dur="166" decel="50000">
                                          <p:stCondLst>
                                            <p:cond delay="1668"/>
                                          </p:stCondLst>
                                        </p:cTn>
                                        <p:tgtEl>
                                          <p:spTgt spid="18"/>
                                        </p:tgtEl>
                                      </p:cBhvr>
                                      <p:to x="100000" y="100000"/>
                                    </p:animScale>
                                    <p:animScale>
                                      <p:cBhvr>
                                        <p:cTn id="67" dur="26">
                                          <p:stCondLst>
                                            <p:cond delay="1808"/>
                                          </p:stCondLst>
                                        </p:cTn>
                                        <p:tgtEl>
                                          <p:spTgt spid="18"/>
                                        </p:tgtEl>
                                      </p:cBhvr>
                                      <p:to x="100000" y="95000"/>
                                    </p:animScale>
                                    <p:animScale>
                                      <p:cBhvr>
                                        <p:cTn id="68" dur="166" decel="50000">
                                          <p:stCondLst>
                                            <p:cond delay="1834"/>
                                          </p:stCondLst>
                                        </p:cTn>
                                        <p:tgtEl>
                                          <p:spTgt spid="18"/>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heel(1)">
                                      <p:cBhvr>
                                        <p:cTn id="73" dur="2000"/>
                                        <p:tgtEl>
                                          <p:spTgt spid="14"/>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heel(1)">
                                      <p:cBhvr>
                                        <p:cTn id="76" dur="2000"/>
                                        <p:tgtEl>
                                          <p:spTgt spid="16"/>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heel(1)">
                                      <p:cBhvr>
                                        <p:cTn id="79" dur="2000"/>
                                        <p:tgtEl>
                                          <p:spTgt spid="17"/>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heel(1)">
                                      <p:cBhvr>
                                        <p:cTn id="8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ACB187-8B4F-4119-8117-0CA38E87C0E3}"/>
              </a:ext>
            </a:extLst>
          </p:cNvPr>
          <p:cNvSpPr>
            <a:spLocks noGrp="1"/>
          </p:cNvSpPr>
          <p:nvPr>
            <p:ph type="title"/>
          </p:nvPr>
        </p:nvSpPr>
        <p:spPr>
          <a:xfrm>
            <a:off x="-1" y="349542"/>
            <a:ext cx="9487949" cy="665526"/>
          </a:xfrm>
        </p:spPr>
        <p:txBody>
          <a:bodyPr/>
          <a:lstStyle/>
          <a:p>
            <a:r>
              <a:rPr lang="zh-TW" altLang="en-US" dirty="0">
                <a:solidFill>
                  <a:srgbClr val="0070C0"/>
                </a:solidFill>
              </a:rPr>
              <a:t>再來我們要去判斷是否可以將兩個數字合併</a:t>
            </a:r>
          </a:p>
        </p:txBody>
      </p:sp>
      <p:pic>
        <p:nvPicPr>
          <p:cNvPr id="5" name="圖片 4">
            <a:extLst>
              <a:ext uri="{FF2B5EF4-FFF2-40B4-BE49-F238E27FC236}">
                <a16:creationId xmlns:a16="http://schemas.microsoft.com/office/drawing/2014/main" id="{7E5DBA05-7CE2-48E4-A796-EC67A9C9FFAE}"/>
              </a:ext>
            </a:extLst>
          </p:cNvPr>
          <p:cNvPicPr>
            <a:picLocks noChangeAspect="1"/>
          </p:cNvPicPr>
          <p:nvPr/>
        </p:nvPicPr>
        <p:blipFill>
          <a:blip r:embed="rId2"/>
          <a:stretch>
            <a:fillRect/>
          </a:stretch>
        </p:blipFill>
        <p:spPr>
          <a:xfrm>
            <a:off x="345041" y="1467199"/>
            <a:ext cx="5210175" cy="1104900"/>
          </a:xfrm>
          <a:prstGeom prst="rect">
            <a:avLst/>
          </a:prstGeom>
        </p:spPr>
      </p:pic>
      <p:pic>
        <p:nvPicPr>
          <p:cNvPr id="7" name="圖片 6">
            <a:extLst>
              <a:ext uri="{FF2B5EF4-FFF2-40B4-BE49-F238E27FC236}">
                <a16:creationId xmlns:a16="http://schemas.microsoft.com/office/drawing/2014/main" id="{B1B075A2-291A-4F49-96BC-925C2CFC7BB0}"/>
              </a:ext>
            </a:extLst>
          </p:cNvPr>
          <p:cNvPicPr>
            <a:picLocks noChangeAspect="1"/>
          </p:cNvPicPr>
          <p:nvPr/>
        </p:nvPicPr>
        <p:blipFill>
          <a:blip r:embed="rId3"/>
          <a:stretch>
            <a:fillRect/>
          </a:stretch>
        </p:blipFill>
        <p:spPr>
          <a:xfrm>
            <a:off x="494164" y="3359354"/>
            <a:ext cx="3905250" cy="981075"/>
          </a:xfrm>
          <a:prstGeom prst="rect">
            <a:avLst/>
          </a:prstGeom>
        </p:spPr>
      </p:pic>
      <p:sp>
        <p:nvSpPr>
          <p:cNvPr id="8" name="箭號: 向右 7">
            <a:extLst>
              <a:ext uri="{FF2B5EF4-FFF2-40B4-BE49-F238E27FC236}">
                <a16:creationId xmlns:a16="http://schemas.microsoft.com/office/drawing/2014/main" id="{A81E296E-6ABD-4356-82A0-3F4A3582FA30}"/>
              </a:ext>
            </a:extLst>
          </p:cNvPr>
          <p:cNvSpPr/>
          <p:nvPr/>
        </p:nvSpPr>
        <p:spPr>
          <a:xfrm>
            <a:off x="4026714" y="4376696"/>
            <a:ext cx="1434517" cy="771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34ACB811-AC23-4090-8634-898C876BBA13}"/>
              </a:ext>
            </a:extLst>
          </p:cNvPr>
          <p:cNvPicPr>
            <a:picLocks noChangeAspect="1"/>
          </p:cNvPicPr>
          <p:nvPr/>
        </p:nvPicPr>
        <p:blipFill>
          <a:blip r:embed="rId4"/>
          <a:stretch>
            <a:fillRect/>
          </a:stretch>
        </p:blipFill>
        <p:spPr>
          <a:xfrm>
            <a:off x="5301755" y="3352452"/>
            <a:ext cx="3752850" cy="933450"/>
          </a:xfrm>
          <a:prstGeom prst="rect">
            <a:avLst/>
          </a:prstGeom>
        </p:spPr>
      </p:pic>
      <p:cxnSp>
        <p:nvCxnSpPr>
          <p:cNvPr id="14" name="直線接點 13">
            <a:extLst>
              <a:ext uri="{FF2B5EF4-FFF2-40B4-BE49-F238E27FC236}">
                <a16:creationId xmlns:a16="http://schemas.microsoft.com/office/drawing/2014/main" id="{D02C8B2B-6FD8-4415-B39C-42941C9F9D21}"/>
              </a:ext>
            </a:extLst>
          </p:cNvPr>
          <p:cNvCxnSpPr/>
          <p:nvPr/>
        </p:nvCxnSpPr>
        <p:spPr>
          <a:xfrm>
            <a:off x="8268749" y="4603198"/>
            <a:ext cx="522914" cy="774145"/>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6" name="直線接點 15">
            <a:extLst>
              <a:ext uri="{FF2B5EF4-FFF2-40B4-BE49-F238E27FC236}">
                <a16:creationId xmlns:a16="http://schemas.microsoft.com/office/drawing/2014/main" id="{3B40ED3C-D84E-4FC1-B1E1-974AB6969F4D}"/>
              </a:ext>
            </a:extLst>
          </p:cNvPr>
          <p:cNvCxnSpPr/>
          <p:nvPr/>
        </p:nvCxnSpPr>
        <p:spPr>
          <a:xfrm flipV="1">
            <a:off x="8791663" y="3598877"/>
            <a:ext cx="864066" cy="1778466"/>
          </a:xfrm>
          <a:prstGeom prst="line">
            <a:avLst/>
          </a:prstGeom>
          <a:ln w="76200"/>
        </p:spPr>
        <p:style>
          <a:lnRef idx="1">
            <a:schemeClr val="accent5"/>
          </a:lnRef>
          <a:fillRef idx="0">
            <a:schemeClr val="accent5"/>
          </a:fillRef>
          <a:effectRef idx="0">
            <a:schemeClr val="accent5"/>
          </a:effectRef>
          <a:fontRef idx="minor">
            <a:schemeClr val="tx1"/>
          </a:fontRef>
        </p:style>
      </p:cxnSp>
      <p:pic>
        <p:nvPicPr>
          <p:cNvPr id="18" name="圖片 17">
            <a:extLst>
              <a:ext uri="{FF2B5EF4-FFF2-40B4-BE49-F238E27FC236}">
                <a16:creationId xmlns:a16="http://schemas.microsoft.com/office/drawing/2014/main" id="{2248B79A-A7F4-47B6-BC83-FC53EACC3897}"/>
              </a:ext>
            </a:extLst>
          </p:cNvPr>
          <p:cNvPicPr>
            <a:picLocks noChangeAspect="1"/>
          </p:cNvPicPr>
          <p:nvPr/>
        </p:nvPicPr>
        <p:blipFill rotWithShape="1">
          <a:blip r:embed="rId5"/>
          <a:srcRect l="3933" r="7865"/>
          <a:stretch/>
        </p:blipFill>
        <p:spPr>
          <a:xfrm>
            <a:off x="281642" y="3536398"/>
            <a:ext cx="3738563" cy="1066800"/>
          </a:xfrm>
          <a:prstGeom prst="rect">
            <a:avLst/>
          </a:prstGeom>
        </p:spPr>
      </p:pic>
      <p:pic>
        <p:nvPicPr>
          <p:cNvPr id="20" name="圖片 19">
            <a:extLst>
              <a:ext uri="{FF2B5EF4-FFF2-40B4-BE49-F238E27FC236}">
                <a16:creationId xmlns:a16="http://schemas.microsoft.com/office/drawing/2014/main" id="{2F18B4E2-4460-425F-ABCD-ED6DF8BA5508}"/>
              </a:ext>
            </a:extLst>
          </p:cNvPr>
          <p:cNvPicPr>
            <a:picLocks noChangeAspect="1"/>
          </p:cNvPicPr>
          <p:nvPr/>
        </p:nvPicPr>
        <p:blipFill rotWithShape="1">
          <a:blip r:embed="rId6"/>
          <a:srcRect l="3051" r="5957"/>
          <a:stretch/>
        </p:blipFill>
        <p:spPr>
          <a:xfrm>
            <a:off x="5397832" y="3574498"/>
            <a:ext cx="3752851" cy="1028700"/>
          </a:xfrm>
          <a:prstGeom prst="rect">
            <a:avLst/>
          </a:prstGeom>
        </p:spPr>
      </p:pic>
      <p:sp>
        <p:nvSpPr>
          <p:cNvPr id="21" name="箭號: 向右 20">
            <a:extLst>
              <a:ext uri="{FF2B5EF4-FFF2-40B4-BE49-F238E27FC236}">
                <a16:creationId xmlns:a16="http://schemas.microsoft.com/office/drawing/2014/main" id="{19094CEF-173B-4836-BACA-9E4BF0C52ACC}"/>
              </a:ext>
            </a:extLst>
          </p:cNvPr>
          <p:cNvSpPr/>
          <p:nvPr/>
        </p:nvSpPr>
        <p:spPr>
          <a:xfrm>
            <a:off x="3991760" y="4378618"/>
            <a:ext cx="1434517" cy="771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481830F5-43AD-4F78-AF5C-3999C298BE2C}"/>
              </a:ext>
            </a:extLst>
          </p:cNvPr>
          <p:cNvCxnSpPr>
            <a:cxnSpLocks/>
          </p:cNvCxnSpPr>
          <p:nvPr/>
        </p:nvCxnSpPr>
        <p:spPr>
          <a:xfrm>
            <a:off x="8834611" y="3953832"/>
            <a:ext cx="1307678" cy="1116259"/>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25" name="直線接點 24">
            <a:extLst>
              <a:ext uri="{FF2B5EF4-FFF2-40B4-BE49-F238E27FC236}">
                <a16:creationId xmlns:a16="http://schemas.microsoft.com/office/drawing/2014/main" id="{1509EAE0-7988-4A91-8DC2-72F1566717A2}"/>
              </a:ext>
            </a:extLst>
          </p:cNvPr>
          <p:cNvCxnSpPr/>
          <p:nvPr/>
        </p:nvCxnSpPr>
        <p:spPr>
          <a:xfrm flipV="1">
            <a:off x="8834611" y="3953832"/>
            <a:ext cx="1191236" cy="1116259"/>
          </a:xfrm>
          <a:prstGeom prst="line">
            <a:avLst/>
          </a:prstGeom>
          <a:ln w="762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8483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7"/>
                                        </p:tgtEl>
                                      </p:cBhvr>
                                    </p:animEffect>
                                    <p:anim calcmode="lin" valueType="num">
                                      <p:cBhvr>
                                        <p:cTn id="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14" dur="26">
                                          <p:stCondLst>
                                            <p:cond delay="620"/>
                                          </p:stCondLst>
                                        </p:cTn>
                                        <p:tgtEl>
                                          <p:spTgt spid="7"/>
                                        </p:tgtEl>
                                      </p:cBhvr>
                                      <p:to x="100000" y="60000"/>
                                    </p:animScale>
                                    <p:animScale>
                                      <p:cBhvr>
                                        <p:cTn id="15" dur="166" decel="50000">
                                          <p:stCondLst>
                                            <p:cond delay="646"/>
                                          </p:stCondLst>
                                        </p:cTn>
                                        <p:tgtEl>
                                          <p:spTgt spid="7"/>
                                        </p:tgtEl>
                                      </p:cBhvr>
                                      <p:to x="100000" y="100000"/>
                                    </p:animScale>
                                    <p:animScale>
                                      <p:cBhvr>
                                        <p:cTn id="16" dur="26">
                                          <p:stCondLst>
                                            <p:cond delay="1312"/>
                                          </p:stCondLst>
                                        </p:cTn>
                                        <p:tgtEl>
                                          <p:spTgt spid="7"/>
                                        </p:tgtEl>
                                      </p:cBhvr>
                                      <p:to x="100000" y="80000"/>
                                    </p:animScale>
                                    <p:animScale>
                                      <p:cBhvr>
                                        <p:cTn id="17" dur="166" decel="50000">
                                          <p:stCondLst>
                                            <p:cond delay="1338"/>
                                          </p:stCondLst>
                                        </p:cTn>
                                        <p:tgtEl>
                                          <p:spTgt spid="7"/>
                                        </p:tgtEl>
                                      </p:cBhvr>
                                      <p:to x="100000" y="100000"/>
                                    </p:animScale>
                                    <p:animScale>
                                      <p:cBhvr>
                                        <p:cTn id="18" dur="26">
                                          <p:stCondLst>
                                            <p:cond delay="1642"/>
                                          </p:stCondLst>
                                        </p:cTn>
                                        <p:tgtEl>
                                          <p:spTgt spid="7"/>
                                        </p:tgtEl>
                                      </p:cBhvr>
                                      <p:to x="100000" y="90000"/>
                                    </p:animScale>
                                    <p:animScale>
                                      <p:cBhvr>
                                        <p:cTn id="19" dur="166" decel="50000">
                                          <p:stCondLst>
                                            <p:cond delay="1668"/>
                                          </p:stCondLst>
                                        </p:cTn>
                                        <p:tgtEl>
                                          <p:spTgt spid="7"/>
                                        </p:tgtEl>
                                      </p:cBhvr>
                                      <p:to x="100000" y="100000"/>
                                    </p:animScale>
                                    <p:animScale>
                                      <p:cBhvr>
                                        <p:cTn id="20" dur="26">
                                          <p:stCondLst>
                                            <p:cond delay="1808"/>
                                          </p:stCondLst>
                                        </p:cTn>
                                        <p:tgtEl>
                                          <p:spTgt spid="7"/>
                                        </p:tgtEl>
                                      </p:cBhvr>
                                      <p:to x="100000" y="95000"/>
                                    </p:animScale>
                                    <p:animScale>
                                      <p:cBhvr>
                                        <p:cTn id="21" dur="166" decel="50000">
                                          <p:stCondLst>
                                            <p:cond delay="1834"/>
                                          </p:stCondLst>
                                        </p:cTn>
                                        <p:tgtEl>
                                          <p:spTgt spid="7"/>
                                        </p:tgtEl>
                                      </p:cBhvr>
                                      <p:to x="100000" y="100000"/>
                                    </p:animScale>
                                    <p:set>
                                      <p:cBhvr>
                                        <p:cTn id="22" dur="1" fill="hold">
                                          <p:stCondLst>
                                            <p:cond delay="1999"/>
                                          </p:stCondLst>
                                        </p:cTn>
                                        <p:tgtEl>
                                          <p:spTgt spid="7"/>
                                        </p:tgtEl>
                                        <p:attrNameLst>
                                          <p:attrName>style.visibility</p:attrName>
                                        </p:attrNameLst>
                                      </p:cBhvr>
                                      <p:to>
                                        <p:strVal val="hidden"/>
                                      </p:to>
                                    </p:set>
                                  </p:childTnLst>
                                </p:cTn>
                              </p:par>
                              <p:par>
                                <p:cTn id="23" presetID="26" presetClass="exit" presetSubtype="0" fill="hold" grpId="0" nodeType="withEffect">
                                  <p:stCondLst>
                                    <p:cond delay="0"/>
                                  </p:stCondLst>
                                  <p:childTnLst>
                                    <p:animEffect transition="out" filter="wipe(down)">
                                      <p:cBhvr>
                                        <p:cTn id="24" dur="180" accel="50000">
                                          <p:stCondLst>
                                            <p:cond delay="1820"/>
                                          </p:stCondLst>
                                        </p:cTn>
                                        <p:tgtEl>
                                          <p:spTgt spid="8"/>
                                        </p:tgtEl>
                                      </p:cBhvr>
                                    </p:animEffect>
                                    <p:anim calcmode="lin" valueType="num">
                                      <p:cBhvr>
                                        <p:cTn id="25"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32" dur="26">
                                          <p:stCondLst>
                                            <p:cond delay="620"/>
                                          </p:stCondLst>
                                        </p:cTn>
                                        <p:tgtEl>
                                          <p:spTgt spid="8"/>
                                        </p:tgtEl>
                                      </p:cBhvr>
                                      <p:to x="100000" y="60000"/>
                                    </p:animScale>
                                    <p:animScale>
                                      <p:cBhvr>
                                        <p:cTn id="33" dur="166" decel="50000">
                                          <p:stCondLst>
                                            <p:cond delay="646"/>
                                          </p:stCondLst>
                                        </p:cTn>
                                        <p:tgtEl>
                                          <p:spTgt spid="8"/>
                                        </p:tgtEl>
                                      </p:cBhvr>
                                      <p:to x="100000" y="100000"/>
                                    </p:animScale>
                                    <p:animScale>
                                      <p:cBhvr>
                                        <p:cTn id="34" dur="26">
                                          <p:stCondLst>
                                            <p:cond delay="1312"/>
                                          </p:stCondLst>
                                        </p:cTn>
                                        <p:tgtEl>
                                          <p:spTgt spid="8"/>
                                        </p:tgtEl>
                                      </p:cBhvr>
                                      <p:to x="100000" y="80000"/>
                                    </p:animScale>
                                    <p:animScale>
                                      <p:cBhvr>
                                        <p:cTn id="35" dur="166" decel="50000">
                                          <p:stCondLst>
                                            <p:cond delay="1338"/>
                                          </p:stCondLst>
                                        </p:cTn>
                                        <p:tgtEl>
                                          <p:spTgt spid="8"/>
                                        </p:tgtEl>
                                      </p:cBhvr>
                                      <p:to x="100000" y="100000"/>
                                    </p:animScale>
                                    <p:animScale>
                                      <p:cBhvr>
                                        <p:cTn id="36" dur="26">
                                          <p:stCondLst>
                                            <p:cond delay="1642"/>
                                          </p:stCondLst>
                                        </p:cTn>
                                        <p:tgtEl>
                                          <p:spTgt spid="8"/>
                                        </p:tgtEl>
                                      </p:cBhvr>
                                      <p:to x="100000" y="90000"/>
                                    </p:animScale>
                                    <p:animScale>
                                      <p:cBhvr>
                                        <p:cTn id="37" dur="166" decel="50000">
                                          <p:stCondLst>
                                            <p:cond delay="1668"/>
                                          </p:stCondLst>
                                        </p:cTn>
                                        <p:tgtEl>
                                          <p:spTgt spid="8"/>
                                        </p:tgtEl>
                                      </p:cBhvr>
                                      <p:to x="100000" y="100000"/>
                                    </p:animScale>
                                    <p:animScale>
                                      <p:cBhvr>
                                        <p:cTn id="38" dur="26">
                                          <p:stCondLst>
                                            <p:cond delay="1808"/>
                                          </p:stCondLst>
                                        </p:cTn>
                                        <p:tgtEl>
                                          <p:spTgt spid="8"/>
                                        </p:tgtEl>
                                      </p:cBhvr>
                                      <p:to x="100000" y="95000"/>
                                    </p:animScale>
                                    <p:animScale>
                                      <p:cBhvr>
                                        <p:cTn id="39" dur="166" decel="50000">
                                          <p:stCondLst>
                                            <p:cond delay="1834"/>
                                          </p:stCondLst>
                                        </p:cTn>
                                        <p:tgtEl>
                                          <p:spTgt spid="8"/>
                                        </p:tgtEl>
                                      </p:cBhvr>
                                      <p:to x="100000" y="100000"/>
                                    </p:animScale>
                                    <p:set>
                                      <p:cBhvr>
                                        <p:cTn id="40" dur="1" fill="hold">
                                          <p:stCondLst>
                                            <p:cond delay="1999"/>
                                          </p:stCondLst>
                                        </p:cTn>
                                        <p:tgtEl>
                                          <p:spTgt spid="8"/>
                                        </p:tgtEl>
                                        <p:attrNameLst>
                                          <p:attrName>style.visibility</p:attrName>
                                        </p:attrNameLst>
                                      </p:cBhvr>
                                      <p:to>
                                        <p:strVal val="hidden"/>
                                      </p:to>
                                    </p:set>
                                  </p:childTnLst>
                                </p:cTn>
                              </p:par>
                              <p:par>
                                <p:cTn id="41" presetID="26" presetClass="exit" presetSubtype="0" fill="hold" nodeType="withEffect">
                                  <p:stCondLst>
                                    <p:cond delay="0"/>
                                  </p:stCondLst>
                                  <p:childTnLst>
                                    <p:animEffect transition="out" filter="wipe(down)">
                                      <p:cBhvr>
                                        <p:cTn id="42" dur="180" accel="50000">
                                          <p:stCondLst>
                                            <p:cond delay="1820"/>
                                          </p:stCondLst>
                                        </p:cTn>
                                        <p:tgtEl>
                                          <p:spTgt spid="10"/>
                                        </p:tgtEl>
                                      </p:cBhvr>
                                    </p:animEffect>
                                    <p:anim calcmode="lin" valueType="num">
                                      <p:cBhvr>
                                        <p:cTn id="43" dur="1822" tmFilter="0,0; 0.14,0.31; 0.43,0.73; 0.71,0.91; 1.0,1.0">
                                          <p:stCondLst>
                                            <p:cond delay="0"/>
                                          </p:stCondLst>
                                        </p:cTn>
                                        <p:tgtEl>
                                          <p:spTgt spid="10"/>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10"/>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1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1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1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1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10"/>
                                        </p:tgtEl>
                                        <p:attrNameLst>
                                          <p:attrName>ppt_y</p:attrName>
                                        </p:attrNameLst>
                                      </p:cBhvr>
                                      <p:tavLst>
                                        <p:tav tm="0">
                                          <p:val>
                                            <p:strVal val="ppt_y"/>
                                          </p:val>
                                        </p:tav>
                                        <p:tav tm="100000">
                                          <p:val>
                                            <p:strVal val="ppt_y+ppt_h"/>
                                          </p:val>
                                        </p:tav>
                                      </p:tavLst>
                                    </p:anim>
                                    <p:animScale>
                                      <p:cBhvr>
                                        <p:cTn id="50" dur="26">
                                          <p:stCondLst>
                                            <p:cond delay="620"/>
                                          </p:stCondLst>
                                        </p:cTn>
                                        <p:tgtEl>
                                          <p:spTgt spid="10"/>
                                        </p:tgtEl>
                                      </p:cBhvr>
                                      <p:to x="100000" y="60000"/>
                                    </p:animScale>
                                    <p:animScale>
                                      <p:cBhvr>
                                        <p:cTn id="51" dur="166" decel="50000">
                                          <p:stCondLst>
                                            <p:cond delay="646"/>
                                          </p:stCondLst>
                                        </p:cTn>
                                        <p:tgtEl>
                                          <p:spTgt spid="10"/>
                                        </p:tgtEl>
                                      </p:cBhvr>
                                      <p:to x="100000" y="100000"/>
                                    </p:animScale>
                                    <p:animScale>
                                      <p:cBhvr>
                                        <p:cTn id="52" dur="26">
                                          <p:stCondLst>
                                            <p:cond delay="1312"/>
                                          </p:stCondLst>
                                        </p:cTn>
                                        <p:tgtEl>
                                          <p:spTgt spid="10"/>
                                        </p:tgtEl>
                                      </p:cBhvr>
                                      <p:to x="100000" y="80000"/>
                                    </p:animScale>
                                    <p:animScale>
                                      <p:cBhvr>
                                        <p:cTn id="53" dur="166" decel="50000">
                                          <p:stCondLst>
                                            <p:cond delay="1338"/>
                                          </p:stCondLst>
                                        </p:cTn>
                                        <p:tgtEl>
                                          <p:spTgt spid="10"/>
                                        </p:tgtEl>
                                      </p:cBhvr>
                                      <p:to x="100000" y="100000"/>
                                    </p:animScale>
                                    <p:animScale>
                                      <p:cBhvr>
                                        <p:cTn id="54" dur="26">
                                          <p:stCondLst>
                                            <p:cond delay="1642"/>
                                          </p:stCondLst>
                                        </p:cTn>
                                        <p:tgtEl>
                                          <p:spTgt spid="10"/>
                                        </p:tgtEl>
                                      </p:cBhvr>
                                      <p:to x="100000" y="90000"/>
                                    </p:animScale>
                                    <p:animScale>
                                      <p:cBhvr>
                                        <p:cTn id="55" dur="166" decel="50000">
                                          <p:stCondLst>
                                            <p:cond delay="1668"/>
                                          </p:stCondLst>
                                        </p:cTn>
                                        <p:tgtEl>
                                          <p:spTgt spid="10"/>
                                        </p:tgtEl>
                                      </p:cBhvr>
                                      <p:to x="100000" y="100000"/>
                                    </p:animScale>
                                    <p:animScale>
                                      <p:cBhvr>
                                        <p:cTn id="56" dur="26">
                                          <p:stCondLst>
                                            <p:cond delay="1808"/>
                                          </p:stCondLst>
                                        </p:cTn>
                                        <p:tgtEl>
                                          <p:spTgt spid="10"/>
                                        </p:tgtEl>
                                      </p:cBhvr>
                                      <p:to x="100000" y="95000"/>
                                    </p:animScale>
                                    <p:animScale>
                                      <p:cBhvr>
                                        <p:cTn id="57" dur="166" decel="50000">
                                          <p:stCondLst>
                                            <p:cond delay="1834"/>
                                          </p:stCondLst>
                                        </p:cTn>
                                        <p:tgtEl>
                                          <p:spTgt spid="10"/>
                                        </p:tgtEl>
                                      </p:cBhvr>
                                      <p:to x="100000" y="100000"/>
                                    </p:animScale>
                                    <p:set>
                                      <p:cBhvr>
                                        <p:cTn id="58" dur="1" fill="hold">
                                          <p:stCondLst>
                                            <p:cond delay="1999"/>
                                          </p:stCondLst>
                                        </p:cTn>
                                        <p:tgtEl>
                                          <p:spTgt spid="10"/>
                                        </p:tgtEl>
                                        <p:attrNameLst>
                                          <p:attrName>style.visibility</p:attrName>
                                        </p:attrNameLst>
                                      </p:cBhvr>
                                      <p:to>
                                        <p:strVal val="hidden"/>
                                      </p:to>
                                    </p:set>
                                  </p:childTnLst>
                                </p:cTn>
                              </p:par>
                              <p:par>
                                <p:cTn id="59" presetID="26" presetClass="exit" presetSubtype="0" fill="hold" nodeType="withEffect">
                                  <p:stCondLst>
                                    <p:cond delay="0"/>
                                  </p:stCondLst>
                                  <p:childTnLst>
                                    <p:animEffect transition="out" filter="wipe(down)">
                                      <p:cBhvr>
                                        <p:cTn id="60" dur="180" accel="50000">
                                          <p:stCondLst>
                                            <p:cond delay="1820"/>
                                          </p:stCondLst>
                                        </p:cTn>
                                        <p:tgtEl>
                                          <p:spTgt spid="14"/>
                                        </p:tgtEl>
                                      </p:cBhvr>
                                    </p:animEffect>
                                    <p:anim calcmode="lin" valueType="num">
                                      <p:cBhvr>
                                        <p:cTn id="61" dur="1822" tmFilter="0,0; 0.14,0.31; 0.43,0.73; 0.71,0.91; 1.0,1.0">
                                          <p:stCondLst>
                                            <p:cond delay="0"/>
                                          </p:stCondLst>
                                        </p:cTn>
                                        <p:tgtEl>
                                          <p:spTgt spid="14"/>
                                        </p:tgtEl>
                                        <p:attrNameLst>
                                          <p:attrName>ppt_x</p:attrName>
                                        </p:attrNameLst>
                                      </p:cBhvr>
                                      <p:tavLst>
                                        <p:tav tm="0">
                                          <p:val>
                                            <p:strVal val="ppt_x"/>
                                          </p:val>
                                        </p:tav>
                                        <p:tav tm="100000">
                                          <p:val>
                                            <p:strVal val="#ppt_x+0.25"/>
                                          </p:val>
                                        </p:tav>
                                      </p:tavLst>
                                    </p:anim>
                                    <p:anim calcmode="lin" valueType="num">
                                      <p:cBhvr>
                                        <p:cTn id="62" dur="178">
                                          <p:stCondLst>
                                            <p:cond delay="1822"/>
                                          </p:stCondLst>
                                        </p:cTn>
                                        <p:tgtEl>
                                          <p:spTgt spid="14"/>
                                        </p:tgtEl>
                                        <p:attrNameLst>
                                          <p:attrName>ppt_x</p:attrName>
                                        </p:attrNameLst>
                                      </p:cBhvr>
                                      <p:tavLst>
                                        <p:tav tm="0">
                                          <p:val>
                                            <p:strVal val="ppt_x"/>
                                          </p:val>
                                        </p:tav>
                                        <p:tav tm="100000">
                                          <p:val>
                                            <p:strVal val="ppt_x"/>
                                          </p:val>
                                        </p:tav>
                                      </p:tavLst>
                                    </p:anim>
                                    <p:anim calcmode="lin" valueType="num">
                                      <p:cBhvr>
                                        <p:cTn id="63" dur="664" tmFilter="0.0,0.0;0.25,0.07;0.50,0.2;0.75,0.467;1.0,1.0">
                                          <p:stCondLst>
                                            <p:cond delay="0"/>
                                          </p:stCondLst>
                                        </p:cTn>
                                        <p:tgtEl>
                                          <p:spTgt spid="1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4" dur="664" tmFilter="0, 0; 0.125,0.2665; 0.25,0.4; 0.375,0.465; 0.5,0.5;  0.625,0.535; 0.75,0.6; 0.875,0.7335; 1,1">
                                          <p:stCondLst>
                                            <p:cond delay="664"/>
                                          </p:stCondLst>
                                        </p:cTn>
                                        <p:tgtEl>
                                          <p:spTgt spid="1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5" dur="332" tmFilter="0, 0; 0.125,0.2665; 0.25,0.4; 0.375,0.465; 0.5,0.5;  0.625,0.535; 0.75,0.6; 0.875,0.7335; 1,1">
                                          <p:stCondLst>
                                            <p:cond delay="1324"/>
                                          </p:stCondLst>
                                        </p:cTn>
                                        <p:tgtEl>
                                          <p:spTgt spid="1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6" dur="164" tmFilter="0, 0; 0.125,0.2665; 0.25,0.4; 0.375,0.465; 0.5,0.5;  0.625,0.535; 0.75,0.6; 0.875,0.7335; 1,1">
                                          <p:stCondLst>
                                            <p:cond delay="1656"/>
                                          </p:stCondLst>
                                        </p:cTn>
                                        <p:tgtEl>
                                          <p:spTgt spid="1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7" dur="180" accel="50000">
                                          <p:stCondLst>
                                            <p:cond delay="1820"/>
                                          </p:stCondLst>
                                        </p:cTn>
                                        <p:tgtEl>
                                          <p:spTgt spid="14"/>
                                        </p:tgtEl>
                                        <p:attrNameLst>
                                          <p:attrName>ppt_y</p:attrName>
                                        </p:attrNameLst>
                                      </p:cBhvr>
                                      <p:tavLst>
                                        <p:tav tm="0">
                                          <p:val>
                                            <p:strVal val="ppt_y"/>
                                          </p:val>
                                        </p:tav>
                                        <p:tav tm="100000">
                                          <p:val>
                                            <p:strVal val="ppt_y+ppt_h"/>
                                          </p:val>
                                        </p:tav>
                                      </p:tavLst>
                                    </p:anim>
                                    <p:animScale>
                                      <p:cBhvr>
                                        <p:cTn id="68" dur="26">
                                          <p:stCondLst>
                                            <p:cond delay="620"/>
                                          </p:stCondLst>
                                        </p:cTn>
                                        <p:tgtEl>
                                          <p:spTgt spid="14"/>
                                        </p:tgtEl>
                                      </p:cBhvr>
                                      <p:to x="100000" y="60000"/>
                                    </p:animScale>
                                    <p:animScale>
                                      <p:cBhvr>
                                        <p:cTn id="69" dur="166" decel="50000">
                                          <p:stCondLst>
                                            <p:cond delay="646"/>
                                          </p:stCondLst>
                                        </p:cTn>
                                        <p:tgtEl>
                                          <p:spTgt spid="14"/>
                                        </p:tgtEl>
                                      </p:cBhvr>
                                      <p:to x="100000" y="100000"/>
                                    </p:animScale>
                                    <p:animScale>
                                      <p:cBhvr>
                                        <p:cTn id="70" dur="26">
                                          <p:stCondLst>
                                            <p:cond delay="1312"/>
                                          </p:stCondLst>
                                        </p:cTn>
                                        <p:tgtEl>
                                          <p:spTgt spid="14"/>
                                        </p:tgtEl>
                                      </p:cBhvr>
                                      <p:to x="100000" y="80000"/>
                                    </p:animScale>
                                    <p:animScale>
                                      <p:cBhvr>
                                        <p:cTn id="71" dur="166" decel="50000">
                                          <p:stCondLst>
                                            <p:cond delay="1338"/>
                                          </p:stCondLst>
                                        </p:cTn>
                                        <p:tgtEl>
                                          <p:spTgt spid="14"/>
                                        </p:tgtEl>
                                      </p:cBhvr>
                                      <p:to x="100000" y="100000"/>
                                    </p:animScale>
                                    <p:animScale>
                                      <p:cBhvr>
                                        <p:cTn id="72" dur="26">
                                          <p:stCondLst>
                                            <p:cond delay="1642"/>
                                          </p:stCondLst>
                                        </p:cTn>
                                        <p:tgtEl>
                                          <p:spTgt spid="14"/>
                                        </p:tgtEl>
                                      </p:cBhvr>
                                      <p:to x="100000" y="90000"/>
                                    </p:animScale>
                                    <p:animScale>
                                      <p:cBhvr>
                                        <p:cTn id="73" dur="166" decel="50000">
                                          <p:stCondLst>
                                            <p:cond delay="1668"/>
                                          </p:stCondLst>
                                        </p:cTn>
                                        <p:tgtEl>
                                          <p:spTgt spid="14"/>
                                        </p:tgtEl>
                                      </p:cBhvr>
                                      <p:to x="100000" y="100000"/>
                                    </p:animScale>
                                    <p:animScale>
                                      <p:cBhvr>
                                        <p:cTn id="74" dur="26">
                                          <p:stCondLst>
                                            <p:cond delay="1808"/>
                                          </p:stCondLst>
                                        </p:cTn>
                                        <p:tgtEl>
                                          <p:spTgt spid="14"/>
                                        </p:tgtEl>
                                      </p:cBhvr>
                                      <p:to x="100000" y="95000"/>
                                    </p:animScale>
                                    <p:animScale>
                                      <p:cBhvr>
                                        <p:cTn id="75" dur="166" decel="50000">
                                          <p:stCondLst>
                                            <p:cond delay="1834"/>
                                          </p:stCondLst>
                                        </p:cTn>
                                        <p:tgtEl>
                                          <p:spTgt spid="14"/>
                                        </p:tgtEl>
                                      </p:cBhvr>
                                      <p:to x="100000" y="100000"/>
                                    </p:animScale>
                                    <p:set>
                                      <p:cBhvr>
                                        <p:cTn id="76" dur="1" fill="hold">
                                          <p:stCondLst>
                                            <p:cond delay="1999"/>
                                          </p:stCondLst>
                                        </p:cTn>
                                        <p:tgtEl>
                                          <p:spTgt spid="14"/>
                                        </p:tgtEl>
                                        <p:attrNameLst>
                                          <p:attrName>style.visibility</p:attrName>
                                        </p:attrNameLst>
                                      </p:cBhvr>
                                      <p:to>
                                        <p:strVal val="hidden"/>
                                      </p:to>
                                    </p:set>
                                  </p:childTnLst>
                                </p:cTn>
                              </p:par>
                              <p:par>
                                <p:cTn id="77" presetID="26" presetClass="exit" presetSubtype="0" fill="hold" nodeType="withEffect">
                                  <p:stCondLst>
                                    <p:cond delay="0"/>
                                  </p:stCondLst>
                                  <p:childTnLst>
                                    <p:animEffect transition="out" filter="wipe(down)">
                                      <p:cBhvr>
                                        <p:cTn id="78" dur="180" accel="50000">
                                          <p:stCondLst>
                                            <p:cond delay="1820"/>
                                          </p:stCondLst>
                                        </p:cTn>
                                        <p:tgtEl>
                                          <p:spTgt spid="16"/>
                                        </p:tgtEl>
                                      </p:cBhvr>
                                    </p:animEffect>
                                    <p:anim calcmode="lin" valueType="num">
                                      <p:cBhvr>
                                        <p:cTn id="79" dur="1822" tmFilter="0,0; 0.14,0.31; 0.43,0.73; 0.71,0.91; 1.0,1.0">
                                          <p:stCondLst>
                                            <p:cond delay="0"/>
                                          </p:stCondLst>
                                        </p:cTn>
                                        <p:tgtEl>
                                          <p:spTgt spid="16"/>
                                        </p:tgtEl>
                                        <p:attrNameLst>
                                          <p:attrName>ppt_x</p:attrName>
                                        </p:attrNameLst>
                                      </p:cBhvr>
                                      <p:tavLst>
                                        <p:tav tm="0">
                                          <p:val>
                                            <p:strVal val="ppt_x"/>
                                          </p:val>
                                        </p:tav>
                                        <p:tav tm="100000">
                                          <p:val>
                                            <p:strVal val="#ppt_x+0.25"/>
                                          </p:val>
                                        </p:tav>
                                      </p:tavLst>
                                    </p:anim>
                                    <p:anim calcmode="lin" valueType="num">
                                      <p:cBhvr>
                                        <p:cTn id="80" dur="178">
                                          <p:stCondLst>
                                            <p:cond delay="1822"/>
                                          </p:stCondLst>
                                        </p:cTn>
                                        <p:tgtEl>
                                          <p:spTgt spid="16"/>
                                        </p:tgtEl>
                                        <p:attrNameLst>
                                          <p:attrName>ppt_x</p:attrName>
                                        </p:attrNameLst>
                                      </p:cBhvr>
                                      <p:tavLst>
                                        <p:tav tm="0">
                                          <p:val>
                                            <p:strVal val="ppt_x"/>
                                          </p:val>
                                        </p:tav>
                                        <p:tav tm="100000">
                                          <p:val>
                                            <p:strVal val="ppt_x"/>
                                          </p:val>
                                        </p:tav>
                                      </p:tavLst>
                                    </p:anim>
                                    <p:anim calcmode="lin" valueType="num">
                                      <p:cBhvr>
                                        <p:cTn id="81" dur="664" tmFilter="0.0,0.0;0.25,0.07;0.50,0.2;0.75,0.467;1.0,1.0">
                                          <p:stCondLst>
                                            <p:cond delay="0"/>
                                          </p:stCondLst>
                                        </p:cTn>
                                        <p:tgtEl>
                                          <p:spTgt spid="1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2" dur="664" tmFilter="0, 0; 0.125,0.2665; 0.25,0.4; 0.375,0.465; 0.5,0.5;  0.625,0.535; 0.75,0.6; 0.875,0.7335; 1,1">
                                          <p:stCondLst>
                                            <p:cond delay="664"/>
                                          </p:stCondLst>
                                        </p:cTn>
                                        <p:tgtEl>
                                          <p:spTgt spid="1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3" dur="332" tmFilter="0, 0; 0.125,0.2665; 0.25,0.4; 0.375,0.465; 0.5,0.5;  0.625,0.535; 0.75,0.6; 0.875,0.7335; 1,1">
                                          <p:stCondLst>
                                            <p:cond delay="1324"/>
                                          </p:stCondLst>
                                        </p:cTn>
                                        <p:tgtEl>
                                          <p:spTgt spid="1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4" dur="164" tmFilter="0, 0; 0.125,0.2665; 0.25,0.4; 0.375,0.465; 0.5,0.5;  0.625,0.535; 0.75,0.6; 0.875,0.7335; 1,1">
                                          <p:stCondLst>
                                            <p:cond delay="1656"/>
                                          </p:stCondLst>
                                        </p:cTn>
                                        <p:tgtEl>
                                          <p:spTgt spid="1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5" dur="180" accel="50000">
                                          <p:stCondLst>
                                            <p:cond delay="1820"/>
                                          </p:stCondLst>
                                        </p:cTn>
                                        <p:tgtEl>
                                          <p:spTgt spid="16"/>
                                        </p:tgtEl>
                                        <p:attrNameLst>
                                          <p:attrName>ppt_y</p:attrName>
                                        </p:attrNameLst>
                                      </p:cBhvr>
                                      <p:tavLst>
                                        <p:tav tm="0">
                                          <p:val>
                                            <p:strVal val="ppt_y"/>
                                          </p:val>
                                        </p:tav>
                                        <p:tav tm="100000">
                                          <p:val>
                                            <p:strVal val="ppt_y+ppt_h"/>
                                          </p:val>
                                        </p:tav>
                                      </p:tavLst>
                                    </p:anim>
                                    <p:animScale>
                                      <p:cBhvr>
                                        <p:cTn id="86" dur="26">
                                          <p:stCondLst>
                                            <p:cond delay="620"/>
                                          </p:stCondLst>
                                        </p:cTn>
                                        <p:tgtEl>
                                          <p:spTgt spid="16"/>
                                        </p:tgtEl>
                                      </p:cBhvr>
                                      <p:to x="100000" y="60000"/>
                                    </p:animScale>
                                    <p:animScale>
                                      <p:cBhvr>
                                        <p:cTn id="87" dur="166" decel="50000">
                                          <p:stCondLst>
                                            <p:cond delay="646"/>
                                          </p:stCondLst>
                                        </p:cTn>
                                        <p:tgtEl>
                                          <p:spTgt spid="16"/>
                                        </p:tgtEl>
                                      </p:cBhvr>
                                      <p:to x="100000" y="100000"/>
                                    </p:animScale>
                                    <p:animScale>
                                      <p:cBhvr>
                                        <p:cTn id="88" dur="26">
                                          <p:stCondLst>
                                            <p:cond delay="1312"/>
                                          </p:stCondLst>
                                        </p:cTn>
                                        <p:tgtEl>
                                          <p:spTgt spid="16"/>
                                        </p:tgtEl>
                                      </p:cBhvr>
                                      <p:to x="100000" y="80000"/>
                                    </p:animScale>
                                    <p:animScale>
                                      <p:cBhvr>
                                        <p:cTn id="89" dur="166" decel="50000">
                                          <p:stCondLst>
                                            <p:cond delay="1338"/>
                                          </p:stCondLst>
                                        </p:cTn>
                                        <p:tgtEl>
                                          <p:spTgt spid="16"/>
                                        </p:tgtEl>
                                      </p:cBhvr>
                                      <p:to x="100000" y="100000"/>
                                    </p:animScale>
                                    <p:animScale>
                                      <p:cBhvr>
                                        <p:cTn id="90" dur="26">
                                          <p:stCondLst>
                                            <p:cond delay="1642"/>
                                          </p:stCondLst>
                                        </p:cTn>
                                        <p:tgtEl>
                                          <p:spTgt spid="16"/>
                                        </p:tgtEl>
                                      </p:cBhvr>
                                      <p:to x="100000" y="90000"/>
                                    </p:animScale>
                                    <p:animScale>
                                      <p:cBhvr>
                                        <p:cTn id="91" dur="166" decel="50000">
                                          <p:stCondLst>
                                            <p:cond delay="1668"/>
                                          </p:stCondLst>
                                        </p:cTn>
                                        <p:tgtEl>
                                          <p:spTgt spid="16"/>
                                        </p:tgtEl>
                                      </p:cBhvr>
                                      <p:to x="100000" y="100000"/>
                                    </p:animScale>
                                    <p:animScale>
                                      <p:cBhvr>
                                        <p:cTn id="92" dur="26">
                                          <p:stCondLst>
                                            <p:cond delay="1808"/>
                                          </p:stCondLst>
                                        </p:cTn>
                                        <p:tgtEl>
                                          <p:spTgt spid="16"/>
                                        </p:tgtEl>
                                      </p:cBhvr>
                                      <p:to x="100000" y="95000"/>
                                    </p:animScale>
                                    <p:animScale>
                                      <p:cBhvr>
                                        <p:cTn id="93" dur="166" decel="50000">
                                          <p:stCondLst>
                                            <p:cond delay="1834"/>
                                          </p:stCondLst>
                                        </p:cTn>
                                        <p:tgtEl>
                                          <p:spTgt spid="16"/>
                                        </p:tgtEl>
                                      </p:cBhvr>
                                      <p:to x="100000" y="100000"/>
                                    </p:animScale>
                                    <p:set>
                                      <p:cBhvr>
                                        <p:cTn id="94" dur="1" fill="hold">
                                          <p:stCondLst>
                                            <p:cond delay="1999"/>
                                          </p:stCondLst>
                                        </p:cTn>
                                        <p:tgtEl>
                                          <p:spTgt spid="1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6" presetClass="entr" presetSubtype="0" fill="hold"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down)">
                                      <p:cBhvr>
                                        <p:cTn id="99" dur="580">
                                          <p:stCondLst>
                                            <p:cond delay="0"/>
                                          </p:stCondLst>
                                        </p:cTn>
                                        <p:tgtEl>
                                          <p:spTgt spid="18"/>
                                        </p:tgtEl>
                                      </p:cBhvr>
                                    </p:animEffect>
                                    <p:anim calcmode="lin" valueType="num">
                                      <p:cBhvr>
                                        <p:cTn id="10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0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5" dur="26">
                                          <p:stCondLst>
                                            <p:cond delay="650"/>
                                          </p:stCondLst>
                                        </p:cTn>
                                        <p:tgtEl>
                                          <p:spTgt spid="18"/>
                                        </p:tgtEl>
                                      </p:cBhvr>
                                      <p:to x="100000" y="60000"/>
                                    </p:animScale>
                                    <p:animScale>
                                      <p:cBhvr>
                                        <p:cTn id="106" dur="166" decel="50000">
                                          <p:stCondLst>
                                            <p:cond delay="676"/>
                                          </p:stCondLst>
                                        </p:cTn>
                                        <p:tgtEl>
                                          <p:spTgt spid="18"/>
                                        </p:tgtEl>
                                      </p:cBhvr>
                                      <p:to x="100000" y="100000"/>
                                    </p:animScale>
                                    <p:animScale>
                                      <p:cBhvr>
                                        <p:cTn id="107" dur="26">
                                          <p:stCondLst>
                                            <p:cond delay="1312"/>
                                          </p:stCondLst>
                                        </p:cTn>
                                        <p:tgtEl>
                                          <p:spTgt spid="18"/>
                                        </p:tgtEl>
                                      </p:cBhvr>
                                      <p:to x="100000" y="80000"/>
                                    </p:animScale>
                                    <p:animScale>
                                      <p:cBhvr>
                                        <p:cTn id="108" dur="166" decel="50000">
                                          <p:stCondLst>
                                            <p:cond delay="1338"/>
                                          </p:stCondLst>
                                        </p:cTn>
                                        <p:tgtEl>
                                          <p:spTgt spid="18"/>
                                        </p:tgtEl>
                                      </p:cBhvr>
                                      <p:to x="100000" y="100000"/>
                                    </p:animScale>
                                    <p:animScale>
                                      <p:cBhvr>
                                        <p:cTn id="109" dur="26">
                                          <p:stCondLst>
                                            <p:cond delay="1642"/>
                                          </p:stCondLst>
                                        </p:cTn>
                                        <p:tgtEl>
                                          <p:spTgt spid="18"/>
                                        </p:tgtEl>
                                      </p:cBhvr>
                                      <p:to x="100000" y="90000"/>
                                    </p:animScale>
                                    <p:animScale>
                                      <p:cBhvr>
                                        <p:cTn id="110" dur="166" decel="50000">
                                          <p:stCondLst>
                                            <p:cond delay="1668"/>
                                          </p:stCondLst>
                                        </p:cTn>
                                        <p:tgtEl>
                                          <p:spTgt spid="18"/>
                                        </p:tgtEl>
                                      </p:cBhvr>
                                      <p:to x="100000" y="100000"/>
                                    </p:animScale>
                                    <p:animScale>
                                      <p:cBhvr>
                                        <p:cTn id="111" dur="26">
                                          <p:stCondLst>
                                            <p:cond delay="1808"/>
                                          </p:stCondLst>
                                        </p:cTn>
                                        <p:tgtEl>
                                          <p:spTgt spid="18"/>
                                        </p:tgtEl>
                                      </p:cBhvr>
                                      <p:to x="100000" y="95000"/>
                                    </p:animScale>
                                    <p:animScale>
                                      <p:cBhvr>
                                        <p:cTn id="112" dur="166" decel="50000">
                                          <p:stCondLst>
                                            <p:cond delay="1834"/>
                                          </p:stCondLst>
                                        </p:cTn>
                                        <p:tgtEl>
                                          <p:spTgt spid="18"/>
                                        </p:tgtEl>
                                      </p:cBhvr>
                                      <p:to x="100000" y="100000"/>
                                    </p:animScale>
                                  </p:childTnLst>
                                </p:cTn>
                              </p:par>
                              <p:par>
                                <p:cTn id="113" presetID="26" presetClass="entr" presetSubtype="0"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wipe(down)">
                                      <p:cBhvr>
                                        <p:cTn id="115" dur="580">
                                          <p:stCondLst>
                                            <p:cond delay="0"/>
                                          </p:stCondLst>
                                        </p:cTn>
                                        <p:tgtEl>
                                          <p:spTgt spid="20"/>
                                        </p:tgtEl>
                                      </p:cBhvr>
                                    </p:animEffect>
                                    <p:anim calcmode="lin" valueType="num">
                                      <p:cBhvr>
                                        <p:cTn id="11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21" dur="26">
                                          <p:stCondLst>
                                            <p:cond delay="650"/>
                                          </p:stCondLst>
                                        </p:cTn>
                                        <p:tgtEl>
                                          <p:spTgt spid="20"/>
                                        </p:tgtEl>
                                      </p:cBhvr>
                                      <p:to x="100000" y="60000"/>
                                    </p:animScale>
                                    <p:animScale>
                                      <p:cBhvr>
                                        <p:cTn id="122" dur="166" decel="50000">
                                          <p:stCondLst>
                                            <p:cond delay="676"/>
                                          </p:stCondLst>
                                        </p:cTn>
                                        <p:tgtEl>
                                          <p:spTgt spid="20"/>
                                        </p:tgtEl>
                                      </p:cBhvr>
                                      <p:to x="100000" y="100000"/>
                                    </p:animScale>
                                    <p:animScale>
                                      <p:cBhvr>
                                        <p:cTn id="123" dur="26">
                                          <p:stCondLst>
                                            <p:cond delay="1312"/>
                                          </p:stCondLst>
                                        </p:cTn>
                                        <p:tgtEl>
                                          <p:spTgt spid="20"/>
                                        </p:tgtEl>
                                      </p:cBhvr>
                                      <p:to x="100000" y="80000"/>
                                    </p:animScale>
                                    <p:animScale>
                                      <p:cBhvr>
                                        <p:cTn id="124" dur="166" decel="50000">
                                          <p:stCondLst>
                                            <p:cond delay="1338"/>
                                          </p:stCondLst>
                                        </p:cTn>
                                        <p:tgtEl>
                                          <p:spTgt spid="20"/>
                                        </p:tgtEl>
                                      </p:cBhvr>
                                      <p:to x="100000" y="100000"/>
                                    </p:animScale>
                                    <p:animScale>
                                      <p:cBhvr>
                                        <p:cTn id="125" dur="26">
                                          <p:stCondLst>
                                            <p:cond delay="1642"/>
                                          </p:stCondLst>
                                        </p:cTn>
                                        <p:tgtEl>
                                          <p:spTgt spid="20"/>
                                        </p:tgtEl>
                                      </p:cBhvr>
                                      <p:to x="100000" y="90000"/>
                                    </p:animScale>
                                    <p:animScale>
                                      <p:cBhvr>
                                        <p:cTn id="126" dur="166" decel="50000">
                                          <p:stCondLst>
                                            <p:cond delay="1668"/>
                                          </p:stCondLst>
                                        </p:cTn>
                                        <p:tgtEl>
                                          <p:spTgt spid="20"/>
                                        </p:tgtEl>
                                      </p:cBhvr>
                                      <p:to x="100000" y="100000"/>
                                    </p:animScale>
                                    <p:animScale>
                                      <p:cBhvr>
                                        <p:cTn id="127" dur="26">
                                          <p:stCondLst>
                                            <p:cond delay="1808"/>
                                          </p:stCondLst>
                                        </p:cTn>
                                        <p:tgtEl>
                                          <p:spTgt spid="20"/>
                                        </p:tgtEl>
                                      </p:cBhvr>
                                      <p:to x="100000" y="95000"/>
                                    </p:animScale>
                                    <p:animScale>
                                      <p:cBhvr>
                                        <p:cTn id="128" dur="166" decel="50000">
                                          <p:stCondLst>
                                            <p:cond delay="1834"/>
                                          </p:stCondLst>
                                        </p:cTn>
                                        <p:tgtEl>
                                          <p:spTgt spid="20"/>
                                        </p:tgtEl>
                                      </p:cBhvr>
                                      <p:to x="100000" y="100000"/>
                                    </p:animScale>
                                  </p:childTnLst>
                                </p:cTn>
                              </p:par>
                              <p:par>
                                <p:cTn id="129" presetID="26" presetClass="entr" presetSubtype="0" fill="hold" grpId="0"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wipe(down)">
                                      <p:cBhvr>
                                        <p:cTn id="131" dur="580">
                                          <p:stCondLst>
                                            <p:cond delay="0"/>
                                          </p:stCondLst>
                                        </p:cTn>
                                        <p:tgtEl>
                                          <p:spTgt spid="21"/>
                                        </p:tgtEl>
                                      </p:cBhvr>
                                    </p:animEffect>
                                    <p:anim calcmode="lin" valueType="num">
                                      <p:cBhvr>
                                        <p:cTn id="13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7" dur="26">
                                          <p:stCondLst>
                                            <p:cond delay="650"/>
                                          </p:stCondLst>
                                        </p:cTn>
                                        <p:tgtEl>
                                          <p:spTgt spid="21"/>
                                        </p:tgtEl>
                                      </p:cBhvr>
                                      <p:to x="100000" y="60000"/>
                                    </p:animScale>
                                    <p:animScale>
                                      <p:cBhvr>
                                        <p:cTn id="138" dur="166" decel="50000">
                                          <p:stCondLst>
                                            <p:cond delay="676"/>
                                          </p:stCondLst>
                                        </p:cTn>
                                        <p:tgtEl>
                                          <p:spTgt spid="21"/>
                                        </p:tgtEl>
                                      </p:cBhvr>
                                      <p:to x="100000" y="100000"/>
                                    </p:animScale>
                                    <p:animScale>
                                      <p:cBhvr>
                                        <p:cTn id="139" dur="26">
                                          <p:stCondLst>
                                            <p:cond delay="1312"/>
                                          </p:stCondLst>
                                        </p:cTn>
                                        <p:tgtEl>
                                          <p:spTgt spid="21"/>
                                        </p:tgtEl>
                                      </p:cBhvr>
                                      <p:to x="100000" y="80000"/>
                                    </p:animScale>
                                    <p:animScale>
                                      <p:cBhvr>
                                        <p:cTn id="140" dur="166" decel="50000">
                                          <p:stCondLst>
                                            <p:cond delay="1338"/>
                                          </p:stCondLst>
                                        </p:cTn>
                                        <p:tgtEl>
                                          <p:spTgt spid="21"/>
                                        </p:tgtEl>
                                      </p:cBhvr>
                                      <p:to x="100000" y="100000"/>
                                    </p:animScale>
                                    <p:animScale>
                                      <p:cBhvr>
                                        <p:cTn id="141" dur="26">
                                          <p:stCondLst>
                                            <p:cond delay="1642"/>
                                          </p:stCondLst>
                                        </p:cTn>
                                        <p:tgtEl>
                                          <p:spTgt spid="21"/>
                                        </p:tgtEl>
                                      </p:cBhvr>
                                      <p:to x="100000" y="90000"/>
                                    </p:animScale>
                                    <p:animScale>
                                      <p:cBhvr>
                                        <p:cTn id="142" dur="166" decel="50000">
                                          <p:stCondLst>
                                            <p:cond delay="1668"/>
                                          </p:stCondLst>
                                        </p:cTn>
                                        <p:tgtEl>
                                          <p:spTgt spid="21"/>
                                        </p:tgtEl>
                                      </p:cBhvr>
                                      <p:to x="100000" y="100000"/>
                                    </p:animScale>
                                    <p:animScale>
                                      <p:cBhvr>
                                        <p:cTn id="143" dur="26">
                                          <p:stCondLst>
                                            <p:cond delay="1808"/>
                                          </p:stCondLst>
                                        </p:cTn>
                                        <p:tgtEl>
                                          <p:spTgt spid="21"/>
                                        </p:tgtEl>
                                      </p:cBhvr>
                                      <p:to x="100000" y="95000"/>
                                    </p:animScale>
                                    <p:animScale>
                                      <p:cBhvr>
                                        <p:cTn id="144" dur="166" decel="50000">
                                          <p:stCondLst>
                                            <p:cond delay="1834"/>
                                          </p:stCondLst>
                                        </p:cTn>
                                        <p:tgtEl>
                                          <p:spTgt spid="21"/>
                                        </p:tgtEl>
                                      </p:cBhvr>
                                      <p:to x="100000" y="100000"/>
                                    </p:animScale>
                                  </p:childTnLst>
                                </p:cTn>
                              </p:par>
                              <p:par>
                                <p:cTn id="145" presetID="26" presetClass="entr" presetSubtype="0" fill="hold" nodeType="with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down)">
                                      <p:cBhvr>
                                        <p:cTn id="147" dur="580">
                                          <p:stCondLst>
                                            <p:cond delay="0"/>
                                          </p:stCondLst>
                                        </p:cTn>
                                        <p:tgtEl>
                                          <p:spTgt spid="23"/>
                                        </p:tgtEl>
                                      </p:cBhvr>
                                    </p:animEffect>
                                    <p:anim calcmode="lin" valueType="num">
                                      <p:cBhvr>
                                        <p:cTn id="14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5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5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5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53" dur="26">
                                          <p:stCondLst>
                                            <p:cond delay="650"/>
                                          </p:stCondLst>
                                        </p:cTn>
                                        <p:tgtEl>
                                          <p:spTgt spid="23"/>
                                        </p:tgtEl>
                                      </p:cBhvr>
                                      <p:to x="100000" y="60000"/>
                                    </p:animScale>
                                    <p:animScale>
                                      <p:cBhvr>
                                        <p:cTn id="154" dur="166" decel="50000">
                                          <p:stCondLst>
                                            <p:cond delay="676"/>
                                          </p:stCondLst>
                                        </p:cTn>
                                        <p:tgtEl>
                                          <p:spTgt spid="23"/>
                                        </p:tgtEl>
                                      </p:cBhvr>
                                      <p:to x="100000" y="100000"/>
                                    </p:animScale>
                                    <p:animScale>
                                      <p:cBhvr>
                                        <p:cTn id="155" dur="26">
                                          <p:stCondLst>
                                            <p:cond delay="1312"/>
                                          </p:stCondLst>
                                        </p:cTn>
                                        <p:tgtEl>
                                          <p:spTgt spid="23"/>
                                        </p:tgtEl>
                                      </p:cBhvr>
                                      <p:to x="100000" y="80000"/>
                                    </p:animScale>
                                    <p:animScale>
                                      <p:cBhvr>
                                        <p:cTn id="156" dur="166" decel="50000">
                                          <p:stCondLst>
                                            <p:cond delay="1338"/>
                                          </p:stCondLst>
                                        </p:cTn>
                                        <p:tgtEl>
                                          <p:spTgt spid="23"/>
                                        </p:tgtEl>
                                      </p:cBhvr>
                                      <p:to x="100000" y="100000"/>
                                    </p:animScale>
                                    <p:animScale>
                                      <p:cBhvr>
                                        <p:cTn id="157" dur="26">
                                          <p:stCondLst>
                                            <p:cond delay="1642"/>
                                          </p:stCondLst>
                                        </p:cTn>
                                        <p:tgtEl>
                                          <p:spTgt spid="23"/>
                                        </p:tgtEl>
                                      </p:cBhvr>
                                      <p:to x="100000" y="90000"/>
                                    </p:animScale>
                                    <p:animScale>
                                      <p:cBhvr>
                                        <p:cTn id="158" dur="166" decel="50000">
                                          <p:stCondLst>
                                            <p:cond delay="1668"/>
                                          </p:stCondLst>
                                        </p:cTn>
                                        <p:tgtEl>
                                          <p:spTgt spid="23"/>
                                        </p:tgtEl>
                                      </p:cBhvr>
                                      <p:to x="100000" y="100000"/>
                                    </p:animScale>
                                    <p:animScale>
                                      <p:cBhvr>
                                        <p:cTn id="159" dur="26">
                                          <p:stCondLst>
                                            <p:cond delay="1808"/>
                                          </p:stCondLst>
                                        </p:cTn>
                                        <p:tgtEl>
                                          <p:spTgt spid="23"/>
                                        </p:tgtEl>
                                      </p:cBhvr>
                                      <p:to x="100000" y="95000"/>
                                    </p:animScale>
                                    <p:animScale>
                                      <p:cBhvr>
                                        <p:cTn id="160" dur="166" decel="50000">
                                          <p:stCondLst>
                                            <p:cond delay="1834"/>
                                          </p:stCondLst>
                                        </p:cTn>
                                        <p:tgtEl>
                                          <p:spTgt spid="23"/>
                                        </p:tgtEl>
                                      </p:cBhvr>
                                      <p:to x="100000" y="100000"/>
                                    </p:animScale>
                                  </p:childTnLst>
                                </p:cTn>
                              </p:par>
                              <p:par>
                                <p:cTn id="161" presetID="26" presetClass="entr" presetSubtype="0" fill="hold" nodeType="withEffect">
                                  <p:stCondLst>
                                    <p:cond delay="0"/>
                                  </p:stCondLst>
                                  <p:childTnLst>
                                    <p:set>
                                      <p:cBhvr>
                                        <p:cTn id="162" dur="1" fill="hold">
                                          <p:stCondLst>
                                            <p:cond delay="0"/>
                                          </p:stCondLst>
                                        </p:cTn>
                                        <p:tgtEl>
                                          <p:spTgt spid="25"/>
                                        </p:tgtEl>
                                        <p:attrNameLst>
                                          <p:attrName>style.visibility</p:attrName>
                                        </p:attrNameLst>
                                      </p:cBhvr>
                                      <p:to>
                                        <p:strVal val="visible"/>
                                      </p:to>
                                    </p:set>
                                    <p:animEffect transition="in" filter="wipe(down)">
                                      <p:cBhvr>
                                        <p:cTn id="163" dur="580">
                                          <p:stCondLst>
                                            <p:cond delay="0"/>
                                          </p:stCondLst>
                                        </p:cTn>
                                        <p:tgtEl>
                                          <p:spTgt spid="25"/>
                                        </p:tgtEl>
                                      </p:cBhvr>
                                    </p:animEffect>
                                    <p:anim calcmode="lin" valueType="num">
                                      <p:cBhvr>
                                        <p:cTn id="16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6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6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6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69" dur="26">
                                          <p:stCondLst>
                                            <p:cond delay="650"/>
                                          </p:stCondLst>
                                        </p:cTn>
                                        <p:tgtEl>
                                          <p:spTgt spid="25"/>
                                        </p:tgtEl>
                                      </p:cBhvr>
                                      <p:to x="100000" y="60000"/>
                                    </p:animScale>
                                    <p:animScale>
                                      <p:cBhvr>
                                        <p:cTn id="170" dur="166" decel="50000">
                                          <p:stCondLst>
                                            <p:cond delay="676"/>
                                          </p:stCondLst>
                                        </p:cTn>
                                        <p:tgtEl>
                                          <p:spTgt spid="25"/>
                                        </p:tgtEl>
                                      </p:cBhvr>
                                      <p:to x="100000" y="100000"/>
                                    </p:animScale>
                                    <p:animScale>
                                      <p:cBhvr>
                                        <p:cTn id="171" dur="26">
                                          <p:stCondLst>
                                            <p:cond delay="1312"/>
                                          </p:stCondLst>
                                        </p:cTn>
                                        <p:tgtEl>
                                          <p:spTgt spid="25"/>
                                        </p:tgtEl>
                                      </p:cBhvr>
                                      <p:to x="100000" y="80000"/>
                                    </p:animScale>
                                    <p:animScale>
                                      <p:cBhvr>
                                        <p:cTn id="172" dur="166" decel="50000">
                                          <p:stCondLst>
                                            <p:cond delay="1338"/>
                                          </p:stCondLst>
                                        </p:cTn>
                                        <p:tgtEl>
                                          <p:spTgt spid="25"/>
                                        </p:tgtEl>
                                      </p:cBhvr>
                                      <p:to x="100000" y="100000"/>
                                    </p:animScale>
                                    <p:animScale>
                                      <p:cBhvr>
                                        <p:cTn id="173" dur="26">
                                          <p:stCondLst>
                                            <p:cond delay="1642"/>
                                          </p:stCondLst>
                                        </p:cTn>
                                        <p:tgtEl>
                                          <p:spTgt spid="25"/>
                                        </p:tgtEl>
                                      </p:cBhvr>
                                      <p:to x="100000" y="90000"/>
                                    </p:animScale>
                                    <p:animScale>
                                      <p:cBhvr>
                                        <p:cTn id="174" dur="166" decel="50000">
                                          <p:stCondLst>
                                            <p:cond delay="1668"/>
                                          </p:stCondLst>
                                        </p:cTn>
                                        <p:tgtEl>
                                          <p:spTgt spid="25"/>
                                        </p:tgtEl>
                                      </p:cBhvr>
                                      <p:to x="100000" y="100000"/>
                                    </p:animScale>
                                    <p:animScale>
                                      <p:cBhvr>
                                        <p:cTn id="175" dur="26">
                                          <p:stCondLst>
                                            <p:cond delay="1808"/>
                                          </p:stCondLst>
                                        </p:cTn>
                                        <p:tgtEl>
                                          <p:spTgt spid="25"/>
                                        </p:tgtEl>
                                      </p:cBhvr>
                                      <p:to x="100000" y="95000"/>
                                    </p:animScale>
                                    <p:animScale>
                                      <p:cBhvr>
                                        <p:cTn id="176"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DB373B3-6BC1-4835-BABD-B37E6205B3CE}"/>
              </a:ext>
            </a:extLst>
          </p:cNvPr>
          <p:cNvPicPr>
            <a:picLocks noChangeAspect="1"/>
          </p:cNvPicPr>
          <p:nvPr/>
        </p:nvPicPr>
        <p:blipFill>
          <a:blip r:embed="rId2"/>
          <a:stretch>
            <a:fillRect/>
          </a:stretch>
        </p:blipFill>
        <p:spPr>
          <a:xfrm>
            <a:off x="782361" y="2403226"/>
            <a:ext cx="7243762" cy="2351871"/>
          </a:xfrm>
          <a:prstGeom prst="rect">
            <a:avLst/>
          </a:prstGeom>
        </p:spPr>
      </p:pic>
      <p:sp>
        <p:nvSpPr>
          <p:cNvPr id="8" name="文字方塊 7">
            <a:extLst>
              <a:ext uri="{FF2B5EF4-FFF2-40B4-BE49-F238E27FC236}">
                <a16:creationId xmlns:a16="http://schemas.microsoft.com/office/drawing/2014/main" id="{AD22858D-5953-45E2-93EF-D00A6E622019}"/>
              </a:ext>
            </a:extLst>
          </p:cNvPr>
          <p:cNvSpPr txBox="1"/>
          <p:nvPr/>
        </p:nvSpPr>
        <p:spPr>
          <a:xfrm>
            <a:off x="782361" y="276837"/>
            <a:ext cx="6467912" cy="369332"/>
          </a:xfrm>
          <a:prstGeom prst="rect">
            <a:avLst/>
          </a:prstGeom>
          <a:noFill/>
        </p:spPr>
        <p:txBody>
          <a:bodyPr wrap="square" rtlCol="0">
            <a:spAutoFit/>
          </a:bodyPr>
          <a:lstStyle/>
          <a:p>
            <a:r>
              <a:rPr lang="zh-TW" altLang="en-US" dirty="0">
                <a:solidFill>
                  <a:srgbClr val="002060"/>
                </a:solidFill>
              </a:rPr>
              <a:t>當我們可以合併的時候就可以將兩數進行相加了</a:t>
            </a:r>
            <a:r>
              <a:rPr lang="en-US" altLang="zh-TW" dirty="0">
                <a:solidFill>
                  <a:srgbClr val="002060"/>
                </a:solidFill>
              </a:rPr>
              <a:t>(^_^)</a:t>
            </a:r>
            <a:endParaRPr lang="zh-TW" altLang="en-US" dirty="0">
              <a:solidFill>
                <a:srgbClr val="002060"/>
              </a:solidFill>
            </a:endParaRPr>
          </a:p>
        </p:txBody>
      </p:sp>
      <p:sp>
        <p:nvSpPr>
          <p:cNvPr id="9" name="文字方塊 8">
            <a:extLst>
              <a:ext uri="{FF2B5EF4-FFF2-40B4-BE49-F238E27FC236}">
                <a16:creationId xmlns:a16="http://schemas.microsoft.com/office/drawing/2014/main" id="{E85D3A13-93F6-401F-826C-2CE7FA0B35C2}"/>
              </a:ext>
            </a:extLst>
          </p:cNvPr>
          <p:cNvSpPr txBox="1"/>
          <p:nvPr/>
        </p:nvSpPr>
        <p:spPr>
          <a:xfrm>
            <a:off x="922876" y="1975824"/>
            <a:ext cx="4555135" cy="369332"/>
          </a:xfrm>
          <a:prstGeom prst="rect">
            <a:avLst/>
          </a:prstGeom>
          <a:noFill/>
        </p:spPr>
        <p:txBody>
          <a:bodyPr wrap="square" rtlCol="0">
            <a:spAutoFit/>
          </a:bodyPr>
          <a:lstStyle/>
          <a:p>
            <a:r>
              <a:rPr lang="zh-TW" altLang="en-US" dirty="0">
                <a:solidFill>
                  <a:srgbClr val="002060"/>
                </a:solidFill>
              </a:rPr>
              <a:t>並且將兩個磚塊合併再一起</a:t>
            </a:r>
            <a:r>
              <a:rPr lang="en-US" altLang="zh-TW" dirty="0">
                <a:solidFill>
                  <a:srgbClr val="002060"/>
                </a:solidFill>
              </a:rPr>
              <a:t>		</a:t>
            </a:r>
            <a:endParaRPr lang="zh-TW" altLang="en-US" dirty="0">
              <a:solidFill>
                <a:srgbClr val="002060"/>
              </a:solidFill>
            </a:endParaRPr>
          </a:p>
        </p:txBody>
      </p:sp>
      <p:pic>
        <p:nvPicPr>
          <p:cNvPr id="11" name="圖片 10">
            <a:extLst>
              <a:ext uri="{FF2B5EF4-FFF2-40B4-BE49-F238E27FC236}">
                <a16:creationId xmlns:a16="http://schemas.microsoft.com/office/drawing/2014/main" id="{0C37492E-C117-474C-AAE3-34712365D42C}"/>
              </a:ext>
            </a:extLst>
          </p:cNvPr>
          <p:cNvPicPr>
            <a:picLocks noChangeAspect="1"/>
          </p:cNvPicPr>
          <p:nvPr/>
        </p:nvPicPr>
        <p:blipFill>
          <a:blip r:embed="rId3"/>
          <a:stretch>
            <a:fillRect/>
          </a:stretch>
        </p:blipFill>
        <p:spPr>
          <a:xfrm>
            <a:off x="847813" y="892136"/>
            <a:ext cx="4305300" cy="971550"/>
          </a:xfrm>
          <a:prstGeom prst="rect">
            <a:avLst/>
          </a:prstGeom>
        </p:spPr>
      </p:pic>
      <p:pic>
        <p:nvPicPr>
          <p:cNvPr id="12" name="圖片 11">
            <a:extLst>
              <a:ext uri="{FF2B5EF4-FFF2-40B4-BE49-F238E27FC236}">
                <a16:creationId xmlns:a16="http://schemas.microsoft.com/office/drawing/2014/main" id="{D73E9BB2-B66D-4375-82C6-51FE58B32A91}"/>
              </a:ext>
            </a:extLst>
          </p:cNvPr>
          <p:cNvPicPr>
            <a:picLocks noChangeAspect="1"/>
          </p:cNvPicPr>
          <p:nvPr/>
        </p:nvPicPr>
        <p:blipFill>
          <a:blip r:embed="rId4"/>
          <a:stretch>
            <a:fillRect/>
          </a:stretch>
        </p:blipFill>
        <p:spPr>
          <a:xfrm>
            <a:off x="578054" y="5294637"/>
            <a:ext cx="3905250" cy="981075"/>
          </a:xfrm>
          <a:prstGeom prst="rect">
            <a:avLst/>
          </a:prstGeom>
        </p:spPr>
      </p:pic>
      <p:pic>
        <p:nvPicPr>
          <p:cNvPr id="13" name="圖片 12">
            <a:extLst>
              <a:ext uri="{FF2B5EF4-FFF2-40B4-BE49-F238E27FC236}">
                <a16:creationId xmlns:a16="http://schemas.microsoft.com/office/drawing/2014/main" id="{835F293A-D0BA-4D27-BD73-C72FFEF5E840}"/>
              </a:ext>
            </a:extLst>
          </p:cNvPr>
          <p:cNvPicPr>
            <a:picLocks noChangeAspect="1"/>
          </p:cNvPicPr>
          <p:nvPr/>
        </p:nvPicPr>
        <p:blipFill>
          <a:blip r:embed="rId5"/>
          <a:stretch>
            <a:fillRect/>
          </a:stretch>
        </p:blipFill>
        <p:spPr>
          <a:xfrm>
            <a:off x="5832273" y="5342262"/>
            <a:ext cx="3752850" cy="933450"/>
          </a:xfrm>
          <a:prstGeom prst="rect">
            <a:avLst/>
          </a:prstGeom>
        </p:spPr>
      </p:pic>
      <p:sp>
        <p:nvSpPr>
          <p:cNvPr id="14" name="箭號: 向右 13">
            <a:extLst>
              <a:ext uri="{FF2B5EF4-FFF2-40B4-BE49-F238E27FC236}">
                <a16:creationId xmlns:a16="http://schemas.microsoft.com/office/drawing/2014/main" id="{03F06048-82BC-4E33-BEEF-25D349008C55}"/>
              </a:ext>
            </a:extLst>
          </p:cNvPr>
          <p:cNvSpPr/>
          <p:nvPr/>
        </p:nvSpPr>
        <p:spPr>
          <a:xfrm>
            <a:off x="4513364" y="5456649"/>
            <a:ext cx="964647" cy="704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7476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12"/>
                                        </p:tgtEl>
                                      </p:cBhvr>
                                    </p:animEffect>
                                    <p:anim calcmode="lin" valueType="num">
                                      <p:cBhvr>
                                        <p:cTn id="7"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14" dur="26">
                                          <p:stCondLst>
                                            <p:cond delay="620"/>
                                          </p:stCondLst>
                                        </p:cTn>
                                        <p:tgtEl>
                                          <p:spTgt spid="12"/>
                                        </p:tgtEl>
                                      </p:cBhvr>
                                      <p:to x="100000" y="60000"/>
                                    </p:animScale>
                                    <p:animScale>
                                      <p:cBhvr>
                                        <p:cTn id="15" dur="166" decel="50000">
                                          <p:stCondLst>
                                            <p:cond delay="646"/>
                                          </p:stCondLst>
                                        </p:cTn>
                                        <p:tgtEl>
                                          <p:spTgt spid="12"/>
                                        </p:tgtEl>
                                      </p:cBhvr>
                                      <p:to x="100000" y="100000"/>
                                    </p:animScale>
                                    <p:animScale>
                                      <p:cBhvr>
                                        <p:cTn id="16" dur="26">
                                          <p:stCondLst>
                                            <p:cond delay="1312"/>
                                          </p:stCondLst>
                                        </p:cTn>
                                        <p:tgtEl>
                                          <p:spTgt spid="12"/>
                                        </p:tgtEl>
                                      </p:cBhvr>
                                      <p:to x="100000" y="80000"/>
                                    </p:animScale>
                                    <p:animScale>
                                      <p:cBhvr>
                                        <p:cTn id="17" dur="166" decel="50000">
                                          <p:stCondLst>
                                            <p:cond delay="1338"/>
                                          </p:stCondLst>
                                        </p:cTn>
                                        <p:tgtEl>
                                          <p:spTgt spid="12"/>
                                        </p:tgtEl>
                                      </p:cBhvr>
                                      <p:to x="100000" y="100000"/>
                                    </p:animScale>
                                    <p:animScale>
                                      <p:cBhvr>
                                        <p:cTn id="18" dur="26">
                                          <p:stCondLst>
                                            <p:cond delay="1642"/>
                                          </p:stCondLst>
                                        </p:cTn>
                                        <p:tgtEl>
                                          <p:spTgt spid="12"/>
                                        </p:tgtEl>
                                      </p:cBhvr>
                                      <p:to x="100000" y="90000"/>
                                    </p:animScale>
                                    <p:animScale>
                                      <p:cBhvr>
                                        <p:cTn id="19" dur="166" decel="50000">
                                          <p:stCondLst>
                                            <p:cond delay="1668"/>
                                          </p:stCondLst>
                                        </p:cTn>
                                        <p:tgtEl>
                                          <p:spTgt spid="12"/>
                                        </p:tgtEl>
                                      </p:cBhvr>
                                      <p:to x="100000" y="100000"/>
                                    </p:animScale>
                                    <p:animScale>
                                      <p:cBhvr>
                                        <p:cTn id="20" dur="26">
                                          <p:stCondLst>
                                            <p:cond delay="1808"/>
                                          </p:stCondLst>
                                        </p:cTn>
                                        <p:tgtEl>
                                          <p:spTgt spid="12"/>
                                        </p:tgtEl>
                                      </p:cBhvr>
                                      <p:to x="100000" y="95000"/>
                                    </p:animScale>
                                    <p:animScale>
                                      <p:cBhvr>
                                        <p:cTn id="21" dur="166" decel="50000">
                                          <p:stCondLst>
                                            <p:cond delay="1834"/>
                                          </p:stCondLst>
                                        </p:cTn>
                                        <p:tgtEl>
                                          <p:spTgt spid="12"/>
                                        </p:tgtEl>
                                      </p:cBhvr>
                                      <p:to x="100000" y="100000"/>
                                    </p:animScale>
                                    <p:set>
                                      <p:cBhvr>
                                        <p:cTn id="22" dur="1" fill="hold">
                                          <p:stCondLst>
                                            <p:cond delay="1999"/>
                                          </p:stCondLst>
                                        </p:cTn>
                                        <p:tgtEl>
                                          <p:spTgt spid="12"/>
                                        </p:tgtEl>
                                        <p:attrNameLst>
                                          <p:attrName>style.visibility</p:attrName>
                                        </p:attrNameLst>
                                      </p:cBhvr>
                                      <p:to>
                                        <p:strVal val="hidden"/>
                                      </p:to>
                                    </p:set>
                                  </p:childTnLst>
                                </p:cTn>
                              </p:par>
                              <p:par>
                                <p:cTn id="23" presetID="26" presetClass="exit" presetSubtype="0" fill="hold" nodeType="withEffect">
                                  <p:stCondLst>
                                    <p:cond delay="0"/>
                                  </p:stCondLst>
                                  <p:childTnLst>
                                    <p:animEffect transition="out" filter="wipe(down)">
                                      <p:cBhvr>
                                        <p:cTn id="24" dur="180" accel="50000">
                                          <p:stCondLst>
                                            <p:cond delay="1820"/>
                                          </p:stCondLst>
                                        </p:cTn>
                                        <p:tgtEl>
                                          <p:spTgt spid="13"/>
                                        </p:tgtEl>
                                      </p:cBhvr>
                                    </p:animEffect>
                                    <p:anim calcmode="lin" valueType="num">
                                      <p:cBhvr>
                                        <p:cTn id="25" dur="1822" tmFilter="0,0; 0.14,0.31; 0.43,0.73; 0.71,0.91; 1.0,1.0">
                                          <p:stCondLst>
                                            <p:cond delay="0"/>
                                          </p:stCondLst>
                                        </p:cTn>
                                        <p:tgtEl>
                                          <p:spTgt spid="13"/>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13"/>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1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1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1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1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13"/>
                                        </p:tgtEl>
                                        <p:attrNameLst>
                                          <p:attrName>ppt_y</p:attrName>
                                        </p:attrNameLst>
                                      </p:cBhvr>
                                      <p:tavLst>
                                        <p:tav tm="0">
                                          <p:val>
                                            <p:strVal val="ppt_y"/>
                                          </p:val>
                                        </p:tav>
                                        <p:tav tm="100000">
                                          <p:val>
                                            <p:strVal val="ppt_y+ppt_h"/>
                                          </p:val>
                                        </p:tav>
                                      </p:tavLst>
                                    </p:anim>
                                    <p:animScale>
                                      <p:cBhvr>
                                        <p:cTn id="32" dur="26">
                                          <p:stCondLst>
                                            <p:cond delay="620"/>
                                          </p:stCondLst>
                                        </p:cTn>
                                        <p:tgtEl>
                                          <p:spTgt spid="13"/>
                                        </p:tgtEl>
                                      </p:cBhvr>
                                      <p:to x="100000" y="60000"/>
                                    </p:animScale>
                                    <p:animScale>
                                      <p:cBhvr>
                                        <p:cTn id="33" dur="166" decel="50000">
                                          <p:stCondLst>
                                            <p:cond delay="646"/>
                                          </p:stCondLst>
                                        </p:cTn>
                                        <p:tgtEl>
                                          <p:spTgt spid="13"/>
                                        </p:tgtEl>
                                      </p:cBhvr>
                                      <p:to x="100000" y="100000"/>
                                    </p:animScale>
                                    <p:animScale>
                                      <p:cBhvr>
                                        <p:cTn id="34" dur="26">
                                          <p:stCondLst>
                                            <p:cond delay="1312"/>
                                          </p:stCondLst>
                                        </p:cTn>
                                        <p:tgtEl>
                                          <p:spTgt spid="13"/>
                                        </p:tgtEl>
                                      </p:cBhvr>
                                      <p:to x="100000" y="80000"/>
                                    </p:animScale>
                                    <p:animScale>
                                      <p:cBhvr>
                                        <p:cTn id="35" dur="166" decel="50000">
                                          <p:stCondLst>
                                            <p:cond delay="1338"/>
                                          </p:stCondLst>
                                        </p:cTn>
                                        <p:tgtEl>
                                          <p:spTgt spid="13"/>
                                        </p:tgtEl>
                                      </p:cBhvr>
                                      <p:to x="100000" y="100000"/>
                                    </p:animScale>
                                    <p:animScale>
                                      <p:cBhvr>
                                        <p:cTn id="36" dur="26">
                                          <p:stCondLst>
                                            <p:cond delay="1642"/>
                                          </p:stCondLst>
                                        </p:cTn>
                                        <p:tgtEl>
                                          <p:spTgt spid="13"/>
                                        </p:tgtEl>
                                      </p:cBhvr>
                                      <p:to x="100000" y="90000"/>
                                    </p:animScale>
                                    <p:animScale>
                                      <p:cBhvr>
                                        <p:cTn id="37" dur="166" decel="50000">
                                          <p:stCondLst>
                                            <p:cond delay="1668"/>
                                          </p:stCondLst>
                                        </p:cTn>
                                        <p:tgtEl>
                                          <p:spTgt spid="13"/>
                                        </p:tgtEl>
                                      </p:cBhvr>
                                      <p:to x="100000" y="100000"/>
                                    </p:animScale>
                                    <p:animScale>
                                      <p:cBhvr>
                                        <p:cTn id="38" dur="26">
                                          <p:stCondLst>
                                            <p:cond delay="1808"/>
                                          </p:stCondLst>
                                        </p:cTn>
                                        <p:tgtEl>
                                          <p:spTgt spid="13"/>
                                        </p:tgtEl>
                                      </p:cBhvr>
                                      <p:to x="100000" y="95000"/>
                                    </p:animScale>
                                    <p:animScale>
                                      <p:cBhvr>
                                        <p:cTn id="39" dur="166" decel="50000">
                                          <p:stCondLst>
                                            <p:cond delay="1834"/>
                                          </p:stCondLst>
                                        </p:cTn>
                                        <p:tgtEl>
                                          <p:spTgt spid="13"/>
                                        </p:tgtEl>
                                      </p:cBhvr>
                                      <p:to x="100000" y="100000"/>
                                    </p:animScale>
                                    <p:set>
                                      <p:cBhvr>
                                        <p:cTn id="40"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8F0DE3-C995-4442-ABAE-A9C74D84CC25}"/>
              </a:ext>
            </a:extLst>
          </p:cNvPr>
          <p:cNvPicPr>
            <a:picLocks noChangeAspect="1"/>
          </p:cNvPicPr>
          <p:nvPr/>
        </p:nvPicPr>
        <p:blipFill rotWithShape="1">
          <a:blip r:embed="rId2"/>
          <a:srcRect t="1942"/>
          <a:stretch/>
        </p:blipFill>
        <p:spPr>
          <a:xfrm>
            <a:off x="394284" y="696503"/>
            <a:ext cx="3481431" cy="3753172"/>
          </a:xfrm>
          <a:prstGeom prst="rect">
            <a:avLst/>
          </a:prstGeom>
        </p:spPr>
      </p:pic>
      <p:sp>
        <p:nvSpPr>
          <p:cNvPr id="6" name="文字方塊 5">
            <a:extLst>
              <a:ext uri="{FF2B5EF4-FFF2-40B4-BE49-F238E27FC236}">
                <a16:creationId xmlns:a16="http://schemas.microsoft.com/office/drawing/2014/main" id="{5A42BFAF-AF3F-4200-853C-68134341780D}"/>
              </a:ext>
            </a:extLst>
          </p:cNvPr>
          <p:cNvSpPr txBox="1"/>
          <p:nvPr/>
        </p:nvSpPr>
        <p:spPr>
          <a:xfrm>
            <a:off x="508933" y="221840"/>
            <a:ext cx="5587067" cy="369332"/>
          </a:xfrm>
          <a:prstGeom prst="rect">
            <a:avLst/>
          </a:prstGeom>
          <a:noFill/>
        </p:spPr>
        <p:txBody>
          <a:bodyPr wrap="square" rtlCol="0">
            <a:spAutoFit/>
          </a:bodyPr>
          <a:lstStyle/>
          <a:p>
            <a:r>
              <a:rPr lang="zh-TW" altLang="en-US" dirty="0">
                <a:solidFill>
                  <a:srgbClr val="002060"/>
                </a:solidFill>
                <a:latin typeface="+mj-ea"/>
                <a:ea typeface="+mj-ea"/>
              </a:rPr>
              <a:t>再來我們要再隨機的空間生成我們 </a:t>
            </a:r>
            <a:r>
              <a:rPr lang="en-US" altLang="zh-TW" dirty="0">
                <a:solidFill>
                  <a:srgbClr val="C00000"/>
                </a:solidFill>
                <a:latin typeface="+mj-ea"/>
                <a:ea typeface="+mj-ea"/>
              </a:rPr>
              <a:t>2</a:t>
            </a:r>
            <a:r>
              <a:rPr lang="zh-TW" altLang="en-US" dirty="0">
                <a:solidFill>
                  <a:srgbClr val="C00000"/>
                </a:solidFill>
                <a:latin typeface="+mj-ea"/>
                <a:ea typeface="+mj-ea"/>
              </a:rPr>
              <a:t>的磚塊</a:t>
            </a:r>
          </a:p>
        </p:txBody>
      </p:sp>
      <p:pic>
        <p:nvPicPr>
          <p:cNvPr id="10" name="圖片 9">
            <a:extLst>
              <a:ext uri="{FF2B5EF4-FFF2-40B4-BE49-F238E27FC236}">
                <a16:creationId xmlns:a16="http://schemas.microsoft.com/office/drawing/2014/main" id="{C8A48F22-A455-471E-8B91-ACA230A3FE83}"/>
              </a:ext>
            </a:extLst>
          </p:cNvPr>
          <p:cNvPicPr>
            <a:picLocks noChangeAspect="1"/>
          </p:cNvPicPr>
          <p:nvPr/>
        </p:nvPicPr>
        <p:blipFill>
          <a:blip r:embed="rId3"/>
          <a:stretch>
            <a:fillRect/>
          </a:stretch>
        </p:blipFill>
        <p:spPr>
          <a:xfrm>
            <a:off x="4018327" y="595835"/>
            <a:ext cx="5807628" cy="1800225"/>
          </a:xfrm>
          <a:prstGeom prst="rect">
            <a:avLst/>
          </a:prstGeom>
        </p:spPr>
      </p:pic>
      <p:cxnSp>
        <p:nvCxnSpPr>
          <p:cNvPr id="12" name="直線單箭頭接點 11">
            <a:extLst>
              <a:ext uri="{FF2B5EF4-FFF2-40B4-BE49-F238E27FC236}">
                <a16:creationId xmlns:a16="http://schemas.microsoft.com/office/drawing/2014/main" id="{727BCF21-D404-45B4-BD4A-A91100AA2FED}"/>
              </a:ext>
            </a:extLst>
          </p:cNvPr>
          <p:cNvCxnSpPr>
            <a:cxnSpLocks/>
          </p:cNvCxnSpPr>
          <p:nvPr/>
        </p:nvCxnSpPr>
        <p:spPr>
          <a:xfrm flipH="1" flipV="1">
            <a:off x="2022097" y="1216405"/>
            <a:ext cx="2516348" cy="1828799"/>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pic>
        <p:nvPicPr>
          <p:cNvPr id="16" name="圖片 15">
            <a:extLst>
              <a:ext uri="{FF2B5EF4-FFF2-40B4-BE49-F238E27FC236}">
                <a16:creationId xmlns:a16="http://schemas.microsoft.com/office/drawing/2014/main" id="{8F4DDA2D-09A0-4A91-A5BA-7935DDFFD51C}"/>
              </a:ext>
            </a:extLst>
          </p:cNvPr>
          <p:cNvPicPr>
            <a:picLocks noChangeAspect="1"/>
          </p:cNvPicPr>
          <p:nvPr/>
        </p:nvPicPr>
        <p:blipFill>
          <a:blip r:embed="rId4"/>
          <a:stretch>
            <a:fillRect/>
          </a:stretch>
        </p:blipFill>
        <p:spPr>
          <a:xfrm>
            <a:off x="4707753" y="3122103"/>
            <a:ext cx="3514725" cy="304800"/>
          </a:xfrm>
          <a:prstGeom prst="rect">
            <a:avLst/>
          </a:prstGeom>
        </p:spPr>
      </p:pic>
      <p:sp>
        <p:nvSpPr>
          <p:cNvPr id="17" name="文字方塊 16">
            <a:extLst>
              <a:ext uri="{FF2B5EF4-FFF2-40B4-BE49-F238E27FC236}">
                <a16:creationId xmlns:a16="http://schemas.microsoft.com/office/drawing/2014/main" id="{8D2E7930-F212-48CF-8BEB-7951D70BA01A}"/>
              </a:ext>
            </a:extLst>
          </p:cNvPr>
          <p:cNvSpPr txBox="1"/>
          <p:nvPr/>
        </p:nvSpPr>
        <p:spPr>
          <a:xfrm>
            <a:off x="4649948" y="3620662"/>
            <a:ext cx="5176007" cy="646331"/>
          </a:xfrm>
          <a:prstGeom prst="rect">
            <a:avLst/>
          </a:prstGeom>
          <a:noFill/>
        </p:spPr>
        <p:txBody>
          <a:bodyPr wrap="square" rtlCol="0">
            <a:spAutoFit/>
          </a:bodyPr>
          <a:lstStyle/>
          <a:p>
            <a:r>
              <a:rPr lang="zh-TW" altLang="en-US" dirty="0">
                <a:latin typeface="+mn-ea"/>
              </a:rPr>
              <a:t>此時我們前面所寫的</a:t>
            </a:r>
            <a:r>
              <a:rPr lang="en-US" altLang="zh-TW" dirty="0" err="1">
                <a:latin typeface="+mn-ea"/>
              </a:rPr>
              <a:t>FakeRandom</a:t>
            </a:r>
            <a:r>
              <a:rPr lang="zh-TW" altLang="en-US" dirty="0">
                <a:latin typeface="+mn-ea"/>
              </a:rPr>
              <a:t>就可以派上用場了</a:t>
            </a:r>
            <a:r>
              <a:rPr lang="en-US" altLang="zh-TW" dirty="0">
                <a:latin typeface="+mn-ea"/>
              </a:rPr>
              <a:t>(^_^)</a:t>
            </a:r>
            <a:endParaRPr lang="zh-TW" altLang="en-US" dirty="0">
              <a:latin typeface="+mn-ea"/>
            </a:endParaRPr>
          </a:p>
        </p:txBody>
      </p:sp>
      <p:pic>
        <p:nvPicPr>
          <p:cNvPr id="21" name="圖片 20">
            <a:extLst>
              <a:ext uri="{FF2B5EF4-FFF2-40B4-BE49-F238E27FC236}">
                <a16:creationId xmlns:a16="http://schemas.microsoft.com/office/drawing/2014/main" id="{10A951F2-5F51-4C70-B564-FF67C051AE91}"/>
              </a:ext>
            </a:extLst>
          </p:cNvPr>
          <p:cNvPicPr>
            <a:picLocks noChangeAspect="1"/>
          </p:cNvPicPr>
          <p:nvPr/>
        </p:nvPicPr>
        <p:blipFill>
          <a:blip r:embed="rId5"/>
          <a:stretch>
            <a:fillRect/>
          </a:stretch>
        </p:blipFill>
        <p:spPr>
          <a:xfrm>
            <a:off x="1350678" y="4577884"/>
            <a:ext cx="2090376" cy="2127421"/>
          </a:xfrm>
          <a:prstGeom prst="rect">
            <a:avLst/>
          </a:prstGeom>
        </p:spPr>
      </p:pic>
      <p:pic>
        <p:nvPicPr>
          <p:cNvPr id="23" name="圖片 22">
            <a:extLst>
              <a:ext uri="{FF2B5EF4-FFF2-40B4-BE49-F238E27FC236}">
                <a16:creationId xmlns:a16="http://schemas.microsoft.com/office/drawing/2014/main" id="{4D61EDE0-9AC8-4F73-86AD-F4DAFD58B1A1}"/>
              </a:ext>
            </a:extLst>
          </p:cNvPr>
          <p:cNvPicPr>
            <a:picLocks noChangeAspect="1"/>
          </p:cNvPicPr>
          <p:nvPr/>
        </p:nvPicPr>
        <p:blipFill>
          <a:blip r:embed="rId6"/>
          <a:stretch>
            <a:fillRect/>
          </a:stretch>
        </p:blipFill>
        <p:spPr>
          <a:xfrm>
            <a:off x="4649948" y="5184394"/>
            <a:ext cx="895350" cy="914400"/>
          </a:xfrm>
          <a:prstGeom prst="rect">
            <a:avLst/>
          </a:prstGeom>
        </p:spPr>
      </p:pic>
      <p:cxnSp>
        <p:nvCxnSpPr>
          <p:cNvPr id="26" name="直線單箭頭接點 25">
            <a:extLst>
              <a:ext uri="{FF2B5EF4-FFF2-40B4-BE49-F238E27FC236}">
                <a16:creationId xmlns:a16="http://schemas.microsoft.com/office/drawing/2014/main" id="{5CA4D3F6-88CD-44B6-81BB-CA2F2B2470BA}"/>
              </a:ext>
            </a:extLst>
          </p:cNvPr>
          <p:cNvCxnSpPr>
            <a:cxnSpLocks/>
          </p:cNvCxnSpPr>
          <p:nvPr/>
        </p:nvCxnSpPr>
        <p:spPr>
          <a:xfrm flipH="1" flipV="1">
            <a:off x="3280271" y="4907560"/>
            <a:ext cx="1358666" cy="7340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3555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08B053-5C65-4DAB-94CE-6ED469ABB1A9}"/>
              </a:ext>
            </a:extLst>
          </p:cNvPr>
          <p:cNvPicPr>
            <a:picLocks noChangeAspect="1"/>
          </p:cNvPicPr>
          <p:nvPr/>
        </p:nvPicPr>
        <p:blipFill>
          <a:blip r:embed="rId2"/>
          <a:stretch>
            <a:fillRect/>
          </a:stretch>
        </p:blipFill>
        <p:spPr>
          <a:xfrm>
            <a:off x="360725" y="2108635"/>
            <a:ext cx="4106849" cy="3556686"/>
          </a:xfrm>
          <a:prstGeom prst="rect">
            <a:avLst/>
          </a:prstGeom>
        </p:spPr>
      </p:pic>
      <p:pic>
        <p:nvPicPr>
          <p:cNvPr id="7" name="圖片 6">
            <a:extLst>
              <a:ext uri="{FF2B5EF4-FFF2-40B4-BE49-F238E27FC236}">
                <a16:creationId xmlns:a16="http://schemas.microsoft.com/office/drawing/2014/main" id="{5AB29CDB-5166-4B4D-B031-B7ACB09CBC04}"/>
              </a:ext>
            </a:extLst>
          </p:cNvPr>
          <p:cNvPicPr>
            <a:picLocks noChangeAspect="1"/>
          </p:cNvPicPr>
          <p:nvPr/>
        </p:nvPicPr>
        <p:blipFill>
          <a:blip r:embed="rId3"/>
          <a:stretch>
            <a:fillRect/>
          </a:stretch>
        </p:blipFill>
        <p:spPr>
          <a:xfrm>
            <a:off x="4467574" y="2108635"/>
            <a:ext cx="5739083" cy="3277517"/>
          </a:xfrm>
          <a:prstGeom prst="rect">
            <a:avLst/>
          </a:prstGeom>
        </p:spPr>
      </p:pic>
      <p:sp>
        <p:nvSpPr>
          <p:cNvPr id="8" name="文字方塊 7">
            <a:extLst>
              <a:ext uri="{FF2B5EF4-FFF2-40B4-BE49-F238E27FC236}">
                <a16:creationId xmlns:a16="http://schemas.microsoft.com/office/drawing/2014/main" id="{20C1D430-6BEE-418E-93CA-0406DF237D7A}"/>
              </a:ext>
            </a:extLst>
          </p:cNvPr>
          <p:cNvSpPr txBox="1"/>
          <p:nvPr/>
        </p:nvSpPr>
        <p:spPr>
          <a:xfrm>
            <a:off x="142612" y="335560"/>
            <a:ext cx="10201014" cy="1569660"/>
          </a:xfrm>
          <a:prstGeom prst="rect">
            <a:avLst/>
          </a:prstGeom>
          <a:noFill/>
        </p:spPr>
        <p:txBody>
          <a:bodyPr wrap="square" rtlCol="0">
            <a:spAutoFit/>
          </a:bodyPr>
          <a:lstStyle/>
          <a:p>
            <a:r>
              <a:rPr lang="zh-TW" altLang="en-US" sz="4800" dirty="0">
                <a:solidFill>
                  <a:srgbClr val="0070C0"/>
                </a:solidFill>
                <a:latin typeface="+mj-ea"/>
                <a:ea typeface="+mj-ea"/>
              </a:rPr>
              <a:t>這個就是我們的</a:t>
            </a:r>
            <a:r>
              <a:rPr lang="en-US" altLang="zh-TW" sz="4800" dirty="0" err="1">
                <a:solidFill>
                  <a:srgbClr val="0070C0"/>
                </a:solidFill>
                <a:latin typeface="+mj-ea"/>
                <a:ea typeface="+mj-ea"/>
              </a:rPr>
              <a:t>FakeRandom</a:t>
            </a:r>
            <a:r>
              <a:rPr lang="zh-TW" altLang="en-US" sz="4800" dirty="0">
                <a:solidFill>
                  <a:srgbClr val="0070C0"/>
                </a:solidFill>
                <a:latin typeface="+mj-ea"/>
                <a:ea typeface="+mj-ea"/>
              </a:rPr>
              <a:t>裡面的</a:t>
            </a:r>
            <a:r>
              <a:rPr lang="zh-TW" altLang="en-US" sz="4800" dirty="0">
                <a:solidFill>
                  <a:srgbClr val="C00000"/>
                </a:solidFill>
                <a:latin typeface="+mj-ea"/>
                <a:ea typeface="+mj-ea"/>
              </a:rPr>
              <a:t>參數</a:t>
            </a:r>
            <a:r>
              <a:rPr lang="zh-TW" altLang="en-US" sz="4800" dirty="0">
                <a:solidFill>
                  <a:srgbClr val="0070C0"/>
                </a:solidFill>
                <a:latin typeface="+mj-ea"/>
                <a:ea typeface="+mj-ea"/>
              </a:rPr>
              <a:t>與製作的</a:t>
            </a:r>
            <a:r>
              <a:rPr lang="zh-TW" altLang="en-US" sz="4800" dirty="0">
                <a:solidFill>
                  <a:srgbClr val="7030A0"/>
                </a:solidFill>
                <a:latin typeface="+mj-ea"/>
                <a:ea typeface="+mj-ea"/>
              </a:rPr>
              <a:t>方法</a:t>
            </a:r>
          </a:p>
        </p:txBody>
      </p:sp>
    </p:spTree>
    <p:extLst>
      <p:ext uri="{BB962C8B-B14F-4D97-AF65-F5344CB8AC3E}">
        <p14:creationId xmlns:p14="http://schemas.microsoft.com/office/powerpoint/2010/main" val="259436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DA8B83-F146-449F-A8C1-1077401666E3}"/>
              </a:ext>
            </a:extLst>
          </p:cNvPr>
          <p:cNvSpPr>
            <a:spLocks noGrp="1"/>
          </p:cNvSpPr>
          <p:nvPr>
            <p:ph type="title"/>
          </p:nvPr>
        </p:nvSpPr>
        <p:spPr>
          <a:xfrm>
            <a:off x="318746" y="156238"/>
            <a:ext cx="8596668" cy="1320800"/>
          </a:xfrm>
        </p:spPr>
        <p:txBody>
          <a:bodyPr/>
          <a:lstStyle/>
          <a:p>
            <a:r>
              <a:rPr lang="zh-TW" altLang="en-US" dirty="0">
                <a:solidFill>
                  <a:srgbClr val="FF0000"/>
                </a:solidFill>
              </a:rPr>
              <a:t>在介紹如何產生一個</a:t>
            </a:r>
            <a:r>
              <a:rPr lang="en-US" altLang="zh-TW" dirty="0">
                <a:solidFill>
                  <a:srgbClr val="FF0000"/>
                </a:solidFill>
              </a:rPr>
              <a:t>Random</a:t>
            </a:r>
            <a:r>
              <a:rPr lang="zh-TW" altLang="en-US" dirty="0">
                <a:solidFill>
                  <a:srgbClr val="FF0000"/>
                </a:solidFill>
              </a:rPr>
              <a:t>的值之前</a:t>
            </a:r>
          </a:p>
        </p:txBody>
      </p:sp>
      <p:sp>
        <p:nvSpPr>
          <p:cNvPr id="3" name="內容版面配置區 2">
            <a:extLst>
              <a:ext uri="{FF2B5EF4-FFF2-40B4-BE49-F238E27FC236}">
                <a16:creationId xmlns:a16="http://schemas.microsoft.com/office/drawing/2014/main" id="{A51761B3-C5A1-4F63-9887-086B679487BD}"/>
              </a:ext>
            </a:extLst>
          </p:cNvPr>
          <p:cNvSpPr>
            <a:spLocks noGrp="1"/>
          </p:cNvSpPr>
          <p:nvPr>
            <p:ph idx="1"/>
          </p:nvPr>
        </p:nvSpPr>
        <p:spPr>
          <a:xfrm>
            <a:off x="417357" y="1010873"/>
            <a:ext cx="8596668" cy="3880773"/>
          </a:xfrm>
        </p:spPr>
        <p:txBody>
          <a:bodyPr/>
          <a:lstStyle/>
          <a:p>
            <a:r>
              <a:rPr lang="zh-TW" altLang="en-US" sz="3200" dirty="0">
                <a:solidFill>
                  <a:srgbClr val="00B0F0"/>
                </a:solidFill>
                <a:latin typeface="+mn-ea"/>
              </a:rPr>
              <a:t>我們需要先了解什麼是現實中的甚麼東西產生出來的東西是亂數？</a:t>
            </a:r>
            <a:endParaRPr lang="en-US" altLang="zh-TW" sz="3200" dirty="0">
              <a:solidFill>
                <a:srgbClr val="00B0F0"/>
              </a:solidFill>
              <a:latin typeface="+mn-ea"/>
            </a:endParaRPr>
          </a:p>
          <a:p>
            <a:endParaRPr lang="en-US" altLang="zh-TW" b="0" i="0" dirty="0">
              <a:solidFill>
                <a:srgbClr val="202122"/>
              </a:solidFill>
              <a:effectLst/>
              <a:latin typeface="Arial" panose="020B0604020202020204" pitchFamily="34" charset="0"/>
            </a:endParaRPr>
          </a:p>
        </p:txBody>
      </p:sp>
      <p:sp>
        <p:nvSpPr>
          <p:cNvPr id="5" name="文字方塊 4">
            <a:extLst>
              <a:ext uri="{FF2B5EF4-FFF2-40B4-BE49-F238E27FC236}">
                <a16:creationId xmlns:a16="http://schemas.microsoft.com/office/drawing/2014/main" id="{2232E59B-BE8D-40D7-AF3B-F3913BA24B5F}"/>
              </a:ext>
            </a:extLst>
          </p:cNvPr>
          <p:cNvSpPr txBox="1"/>
          <p:nvPr/>
        </p:nvSpPr>
        <p:spPr>
          <a:xfrm>
            <a:off x="755276" y="2331673"/>
            <a:ext cx="8048065" cy="1200329"/>
          </a:xfrm>
          <a:prstGeom prst="rect">
            <a:avLst/>
          </a:prstGeom>
          <a:noFill/>
        </p:spPr>
        <p:txBody>
          <a:bodyPr wrap="square">
            <a:spAutoFit/>
          </a:bodyPr>
          <a:lstStyle/>
          <a:p>
            <a:r>
              <a:rPr lang="zh-TW" altLang="en-US" sz="2400" b="0" i="0" dirty="0">
                <a:solidFill>
                  <a:srgbClr val="202122"/>
                </a:solidFill>
                <a:effectLst/>
                <a:latin typeface="Arial" panose="020B0604020202020204" pitchFamily="34" charset="0"/>
              </a:rPr>
              <a:t>是通過一些</a:t>
            </a:r>
            <a:r>
              <a:rPr lang="zh-TW" altLang="en-US" sz="2400" dirty="0">
                <a:solidFill>
                  <a:srgbClr val="0645AD"/>
                </a:solidFill>
                <a:latin typeface="Arial" panose="020B0604020202020204" pitchFamily="34" charset="0"/>
              </a:rPr>
              <a:t>算法</a:t>
            </a:r>
            <a:r>
              <a:rPr lang="zh-TW" altLang="en-US" sz="2400" b="0" i="0" dirty="0">
                <a:solidFill>
                  <a:srgbClr val="202122"/>
                </a:solidFill>
                <a:effectLst/>
                <a:latin typeface="Arial" panose="020B0604020202020204" pitchFamily="34" charset="0"/>
              </a:rPr>
              <a:t>、物理訊號、環境</a:t>
            </a:r>
            <a:r>
              <a:rPr lang="zh-TW" altLang="en-US" sz="2400" dirty="0">
                <a:solidFill>
                  <a:srgbClr val="0645AD"/>
                </a:solidFill>
                <a:latin typeface="Arial" panose="020B0604020202020204" pitchFamily="34" charset="0"/>
              </a:rPr>
              <a:t>噪音</a:t>
            </a:r>
            <a:r>
              <a:rPr lang="zh-TW" altLang="en-US" sz="2400" b="0" i="0" dirty="0">
                <a:solidFill>
                  <a:srgbClr val="202122"/>
                </a:solidFill>
                <a:effectLst/>
                <a:latin typeface="Arial" panose="020B0604020202020204" pitchFamily="34" charset="0"/>
              </a:rPr>
              <a:t>等來產生看起來似乎沒有關聯性的</a:t>
            </a:r>
            <a:r>
              <a:rPr lang="zh-TW" altLang="en-US" sz="2400" dirty="0">
                <a:solidFill>
                  <a:srgbClr val="0645AD"/>
                </a:solidFill>
                <a:latin typeface="Arial" panose="020B0604020202020204" pitchFamily="34" charset="0"/>
              </a:rPr>
              <a:t>數列</a:t>
            </a:r>
            <a:r>
              <a:rPr lang="zh-TW" altLang="en-US" sz="2400" b="0" i="0" dirty="0">
                <a:solidFill>
                  <a:srgbClr val="202122"/>
                </a:solidFill>
                <a:effectLst/>
                <a:latin typeface="Arial" panose="020B0604020202020204" pitchFamily="34" charset="0"/>
              </a:rPr>
              <a:t>的方法或裝置。丟</a:t>
            </a:r>
            <a:r>
              <a:rPr lang="zh-TW" altLang="en-US" sz="2400" dirty="0">
                <a:solidFill>
                  <a:srgbClr val="0645AD"/>
                </a:solidFill>
                <a:latin typeface="Arial" panose="020B0604020202020204" pitchFamily="34" charset="0"/>
              </a:rPr>
              <a:t>硬幣</a:t>
            </a:r>
            <a:r>
              <a:rPr lang="zh-TW" altLang="en-US" sz="2400" b="0" i="0" dirty="0">
                <a:solidFill>
                  <a:srgbClr val="202122"/>
                </a:solidFill>
                <a:effectLst/>
                <a:latin typeface="Arial" panose="020B0604020202020204" pitchFamily="34" charset="0"/>
              </a:rPr>
              <a:t>、丟</a:t>
            </a:r>
            <a:r>
              <a:rPr lang="zh-TW" altLang="en-US" sz="2400" dirty="0">
                <a:solidFill>
                  <a:srgbClr val="0645AD"/>
                </a:solidFill>
                <a:latin typeface="Arial" panose="020B0604020202020204" pitchFamily="34" charset="0"/>
              </a:rPr>
              <a:t>骰子</a:t>
            </a:r>
            <a:r>
              <a:rPr lang="zh-TW" altLang="en-US" sz="2400" b="0" i="0" dirty="0">
                <a:solidFill>
                  <a:srgbClr val="202122"/>
                </a:solidFill>
                <a:effectLst/>
                <a:latin typeface="Arial" panose="020B0604020202020204" pitchFamily="34" charset="0"/>
              </a:rPr>
              <a:t>、</a:t>
            </a:r>
            <a:r>
              <a:rPr lang="zh-TW" altLang="en-US" sz="2400" dirty="0">
                <a:solidFill>
                  <a:srgbClr val="0645AD"/>
                </a:solidFill>
                <a:latin typeface="Arial" panose="020B0604020202020204" pitchFamily="34" charset="0"/>
              </a:rPr>
              <a:t>洗牌</a:t>
            </a:r>
            <a:r>
              <a:rPr lang="zh-TW" altLang="en-US" sz="2400" b="0" i="0" dirty="0">
                <a:solidFill>
                  <a:srgbClr val="202122"/>
                </a:solidFill>
                <a:effectLst/>
                <a:latin typeface="Arial" panose="020B0604020202020204" pitchFamily="34" charset="0"/>
              </a:rPr>
              <a:t>就是生活上常見的隨機數產生方式。</a:t>
            </a:r>
            <a:endParaRPr lang="zh-TW" altLang="en-US" sz="2400" dirty="0"/>
          </a:p>
        </p:txBody>
      </p:sp>
      <p:pic>
        <p:nvPicPr>
          <p:cNvPr id="1026" name="Picture 2" descr="丟硬幣出現正面或反面的機率是1：1嗎？ - 今周刊">
            <a:extLst>
              <a:ext uri="{FF2B5EF4-FFF2-40B4-BE49-F238E27FC236}">
                <a16:creationId xmlns:a16="http://schemas.microsoft.com/office/drawing/2014/main" id="{9324EA4E-6162-46E0-8C48-5AA9D7D74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76" y="4001248"/>
            <a:ext cx="3120909" cy="2076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兩大粵語常用詞──「失魂」、「擲色」 | 黃氏- 灼見名家">
            <a:extLst>
              <a:ext uri="{FF2B5EF4-FFF2-40B4-BE49-F238E27FC236}">
                <a16:creationId xmlns:a16="http://schemas.microsoft.com/office/drawing/2014/main" id="{0F6FE95B-D879-4DEA-9B3D-D73111872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104" y="4001248"/>
            <a:ext cx="3659335" cy="2572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洗牌- 維基百科，自由的百科全書">
            <a:extLst>
              <a:ext uri="{FF2B5EF4-FFF2-40B4-BE49-F238E27FC236}">
                <a16:creationId xmlns:a16="http://schemas.microsoft.com/office/drawing/2014/main" id="{1C863949-D2EC-464C-BA98-B3E6FC8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817" y="3971961"/>
            <a:ext cx="2583029" cy="258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430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74E12D-3CDF-41DB-B485-3E17C6BE2119}"/>
              </a:ext>
            </a:extLst>
          </p:cNvPr>
          <p:cNvSpPr>
            <a:spLocks noGrp="1"/>
          </p:cNvSpPr>
          <p:nvPr>
            <p:ph type="title"/>
          </p:nvPr>
        </p:nvSpPr>
        <p:spPr>
          <a:xfrm>
            <a:off x="408886" y="240485"/>
            <a:ext cx="8596668" cy="1320800"/>
          </a:xfrm>
        </p:spPr>
        <p:txBody>
          <a:bodyPr/>
          <a:lstStyle/>
          <a:p>
            <a:r>
              <a:rPr lang="zh-TW" altLang="en-US" dirty="0">
                <a:solidFill>
                  <a:srgbClr val="0070C0"/>
                </a:solidFill>
              </a:rPr>
              <a:t>所以基本上</a:t>
            </a:r>
            <a:r>
              <a:rPr lang="en-US" altLang="zh-TW" dirty="0">
                <a:solidFill>
                  <a:srgbClr val="0070C0"/>
                </a:solidFill>
              </a:rPr>
              <a:t>2048</a:t>
            </a:r>
            <a:r>
              <a:rPr lang="zh-TW" altLang="en-US" dirty="0">
                <a:solidFill>
                  <a:srgbClr val="0070C0"/>
                </a:solidFill>
              </a:rPr>
              <a:t>遊戲的製作規則與邏輯大致上都講完了</a:t>
            </a:r>
          </a:p>
        </p:txBody>
      </p:sp>
      <p:sp>
        <p:nvSpPr>
          <p:cNvPr id="5" name="文字方塊 4">
            <a:extLst>
              <a:ext uri="{FF2B5EF4-FFF2-40B4-BE49-F238E27FC236}">
                <a16:creationId xmlns:a16="http://schemas.microsoft.com/office/drawing/2014/main" id="{8DF533F8-750B-431B-95A7-828DF644D88E}"/>
              </a:ext>
            </a:extLst>
          </p:cNvPr>
          <p:cNvSpPr txBox="1"/>
          <p:nvPr/>
        </p:nvSpPr>
        <p:spPr>
          <a:xfrm>
            <a:off x="408886" y="1478140"/>
            <a:ext cx="6476301" cy="954107"/>
          </a:xfrm>
          <a:prstGeom prst="rect">
            <a:avLst/>
          </a:prstGeom>
          <a:noFill/>
        </p:spPr>
        <p:txBody>
          <a:bodyPr wrap="square" rtlCol="0">
            <a:spAutoFit/>
          </a:bodyPr>
          <a:lstStyle/>
          <a:p>
            <a:r>
              <a:rPr lang="zh-TW" altLang="en-US" sz="2800" dirty="0">
                <a:solidFill>
                  <a:srgbClr val="FF0000"/>
                </a:solidFill>
              </a:rPr>
              <a:t>再來我們要如何將蒙地卡羅方法應用在</a:t>
            </a:r>
            <a:r>
              <a:rPr lang="en-US" altLang="zh-TW" sz="2800" dirty="0">
                <a:solidFill>
                  <a:srgbClr val="FF0000"/>
                </a:solidFill>
              </a:rPr>
              <a:t>2048</a:t>
            </a:r>
            <a:r>
              <a:rPr lang="zh-TW" altLang="en-US" sz="2800" dirty="0">
                <a:solidFill>
                  <a:srgbClr val="FF0000"/>
                </a:solidFill>
              </a:rPr>
              <a:t>裡面呢</a:t>
            </a:r>
            <a:r>
              <a:rPr lang="en-US" altLang="zh-TW" sz="2800" dirty="0">
                <a:solidFill>
                  <a:srgbClr val="FF0000"/>
                </a:solidFill>
              </a:rPr>
              <a:t>?</a:t>
            </a:r>
            <a:endParaRPr lang="zh-TW" altLang="en-US" sz="2800" dirty="0">
              <a:solidFill>
                <a:srgbClr val="FF0000"/>
              </a:solidFill>
            </a:endParaRPr>
          </a:p>
        </p:txBody>
      </p:sp>
      <p:pic>
        <p:nvPicPr>
          <p:cNvPr id="9" name="圖片 8">
            <a:extLst>
              <a:ext uri="{FF2B5EF4-FFF2-40B4-BE49-F238E27FC236}">
                <a16:creationId xmlns:a16="http://schemas.microsoft.com/office/drawing/2014/main" id="{837D8B8F-DCDE-4FD7-B61C-1A9D44DD2F76}"/>
              </a:ext>
            </a:extLst>
          </p:cNvPr>
          <p:cNvPicPr>
            <a:picLocks noChangeAspect="1"/>
          </p:cNvPicPr>
          <p:nvPr/>
        </p:nvPicPr>
        <p:blipFill rotWithShape="1">
          <a:blip r:embed="rId2"/>
          <a:srcRect b="5394"/>
          <a:stretch/>
        </p:blipFill>
        <p:spPr>
          <a:xfrm>
            <a:off x="3485905" y="2432247"/>
            <a:ext cx="4286250" cy="4217215"/>
          </a:xfrm>
          <a:prstGeom prst="rect">
            <a:avLst/>
          </a:prstGeom>
        </p:spPr>
      </p:pic>
    </p:spTree>
    <p:extLst>
      <p:ext uri="{BB962C8B-B14F-4D97-AF65-F5344CB8AC3E}">
        <p14:creationId xmlns:p14="http://schemas.microsoft.com/office/powerpoint/2010/main" val="298869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487B2-01EF-4BEB-BB52-515BCB30EAC1}"/>
              </a:ext>
            </a:extLst>
          </p:cNvPr>
          <p:cNvSpPr>
            <a:spLocks noGrp="1"/>
          </p:cNvSpPr>
          <p:nvPr>
            <p:ph type="title"/>
          </p:nvPr>
        </p:nvSpPr>
        <p:spPr>
          <a:xfrm>
            <a:off x="232717" y="248874"/>
            <a:ext cx="8596668" cy="1320800"/>
          </a:xfrm>
        </p:spPr>
        <p:txBody>
          <a:bodyPr/>
          <a:lstStyle/>
          <a:p>
            <a:r>
              <a:rPr lang="zh-TW" altLang="en-US" dirty="0">
                <a:solidFill>
                  <a:srgbClr val="002060"/>
                </a:solidFill>
              </a:rPr>
              <a:t>在我們手機上應該找一下</a:t>
            </a:r>
            <a:r>
              <a:rPr lang="en-US" altLang="zh-TW" dirty="0">
                <a:solidFill>
                  <a:srgbClr val="002060"/>
                </a:solidFill>
              </a:rPr>
              <a:t>App</a:t>
            </a:r>
            <a:r>
              <a:rPr lang="zh-TW" altLang="en-US" dirty="0">
                <a:solidFill>
                  <a:srgbClr val="002060"/>
                </a:solidFill>
              </a:rPr>
              <a:t> </a:t>
            </a:r>
            <a:r>
              <a:rPr lang="en-US" altLang="zh-TW" dirty="0">
                <a:solidFill>
                  <a:srgbClr val="002060"/>
                </a:solidFill>
              </a:rPr>
              <a:t>store</a:t>
            </a:r>
            <a:r>
              <a:rPr lang="zh-TW" altLang="en-US" dirty="0">
                <a:solidFill>
                  <a:srgbClr val="002060"/>
                </a:solidFill>
              </a:rPr>
              <a:t> 或是 </a:t>
            </a:r>
            <a:r>
              <a:rPr lang="en-US" altLang="zh-TW" dirty="0">
                <a:solidFill>
                  <a:srgbClr val="002060"/>
                </a:solidFill>
              </a:rPr>
              <a:t>Play</a:t>
            </a:r>
            <a:r>
              <a:rPr lang="zh-TW" altLang="en-US" dirty="0">
                <a:solidFill>
                  <a:srgbClr val="002060"/>
                </a:solidFill>
              </a:rPr>
              <a:t> 商店應該都找的到</a:t>
            </a:r>
            <a:r>
              <a:rPr lang="en-US" altLang="zh-TW" dirty="0">
                <a:solidFill>
                  <a:srgbClr val="002060"/>
                </a:solidFill>
              </a:rPr>
              <a:t>2048</a:t>
            </a:r>
            <a:r>
              <a:rPr lang="zh-TW" altLang="en-US" dirty="0">
                <a:solidFill>
                  <a:srgbClr val="002060"/>
                </a:solidFill>
              </a:rPr>
              <a:t>這款遊戲</a:t>
            </a:r>
          </a:p>
        </p:txBody>
      </p:sp>
      <p:sp>
        <p:nvSpPr>
          <p:cNvPr id="4" name="文字方塊 3">
            <a:extLst>
              <a:ext uri="{FF2B5EF4-FFF2-40B4-BE49-F238E27FC236}">
                <a16:creationId xmlns:a16="http://schemas.microsoft.com/office/drawing/2014/main" id="{4CBF06A9-ECD9-49FE-AD56-97C5C8204810}"/>
              </a:ext>
            </a:extLst>
          </p:cNvPr>
          <p:cNvSpPr txBox="1"/>
          <p:nvPr/>
        </p:nvSpPr>
        <p:spPr>
          <a:xfrm>
            <a:off x="555301" y="1782689"/>
            <a:ext cx="6872758" cy="923330"/>
          </a:xfrm>
          <a:prstGeom prst="rect">
            <a:avLst/>
          </a:prstGeom>
          <a:noFill/>
        </p:spPr>
        <p:txBody>
          <a:bodyPr wrap="square" rtlCol="0">
            <a:spAutoFit/>
          </a:bodyPr>
          <a:lstStyle/>
          <a:p>
            <a:r>
              <a:rPr lang="zh-TW" altLang="en-US" dirty="0"/>
              <a:t>有一些會記錄你走的步數，所以有人就利用</a:t>
            </a:r>
            <a:r>
              <a:rPr lang="en-US" altLang="zh-TW" dirty="0"/>
              <a:t>Monte</a:t>
            </a:r>
            <a:r>
              <a:rPr lang="zh-TW" altLang="en-US" dirty="0"/>
              <a:t> </a:t>
            </a:r>
            <a:r>
              <a:rPr lang="en-US" altLang="zh-TW" dirty="0"/>
              <a:t>Carlo</a:t>
            </a:r>
            <a:r>
              <a:rPr lang="zh-TW" altLang="en-US" dirty="0"/>
              <a:t>的方法，去讓</a:t>
            </a:r>
            <a:r>
              <a:rPr lang="en-US" altLang="zh-TW" dirty="0"/>
              <a:t>AI</a:t>
            </a:r>
            <a:r>
              <a:rPr lang="zh-TW" altLang="en-US" dirty="0"/>
              <a:t>用機器學習</a:t>
            </a:r>
            <a:r>
              <a:rPr lang="en-US" altLang="zh-TW" dirty="0"/>
              <a:t>(Machine Learning)</a:t>
            </a:r>
            <a:r>
              <a:rPr lang="zh-TW" altLang="en-US" dirty="0"/>
              <a:t>的技術去測試</a:t>
            </a:r>
            <a:r>
              <a:rPr lang="en-US" altLang="zh-TW" dirty="0"/>
              <a:t>AI</a:t>
            </a:r>
            <a:r>
              <a:rPr lang="zh-TW" altLang="en-US" dirty="0"/>
              <a:t>能用最短的時間與最少的步數去破解</a:t>
            </a:r>
            <a:r>
              <a:rPr lang="en-US" altLang="zh-TW" dirty="0"/>
              <a:t>2048</a:t>
            </a:r>
            <a:r>
              <a:rPr lang="zh-TW" altLang="en-US" dirty="0"/>
              <a:t>這款遊戲。</a:t>
            </a:r>
          </a:p>
        </p:txBody>
      </p:sp>
      <p:pic>
        <p:nvPicPr>
          <p:cNvPr id="10" name="圖片 9">
            <a:extLst>
              <a:ext uri="{FF2B5EF4-FFF2-40B4-BE49-F238E27FC236}">
                <a16:creationId xmlns:a16="http://schemas.microsoft.com/office/drawing/2014/main" id="{8A314149-A69A-46D6-B039-F84C419C0F2A}"/>
              </a:ext>
            </a:extLst>
          </p:cNvPr>
          <p:cNvPicPr>
            <a:picLocks noChangeAspect="1"/>
          </p:cNvPicPr>
          <p:nvPr/>
        </p:nvPicPr>
        <p:blipFill>
          <a:blip r:embed="rId2"/>
          <a:stretch>
            <a:fillRect/>
          </a:stretch>
        </p:blipFill>
        <p:spPr>
          <a:xfrm>
            <a:off x="670560" y="2919034"/>
            <a:ext cx="4347484" cy="3335461"/>
          </a:xfrm>
          <a:prstGeom prst="rect">
            <a:avLst/>
          </a:prstGeom>
        </p:spPr>
      </p:pic>
      <p:sp>
        <p:nvSpPr>
          <p:cNvPr id="12" name="文字方塊 11">
            <a:extLst>
              <a:ext uri="{FF2B5EF4-FFF2-40B4-BE49-F238E27FC236}">
                <a16:creationId xmlns:a16="http://schemas.microsoft.com/office/drawing/2014/main" id="{CEB553C1-E01C-4D42-8AAB-A857F6862581}"/>
              </a:ext>
            </a:extLst>
          </p:cNvPr>
          <p:cNvSpPr txBox="1"/>
          <p:nvPr/>
        </p:nvSpPr>
        <p:spPr>
          <a:xfrm>
            <a:off x="5366004" y="4917686"/>
            <a:ext cx="6099048" cy="646331"/>
          </a:xfrm>
          <a:prstGeom prst="rect">
            <a:avLst/>
          </a:prstGeom>
          <a:noFill/>
        </p:spPr>
        <p:txBody>
          <a:bodyPr wrap="square">
            <a:spAutoFit/>
          </a:bodyPr>
          <a:lstStyle/>
          <a:p>
            <a:r>
              <a:rPr lang="zh-TW" altLang="en-US" dirty="0">
                <a:hlinkClick r:id="rId3"/>
              </a:rPr>
              <a:t>來源網址：https://jupiter.xtrp.io/</a:t>
            </a:r>
            <a:endParaRPr lang="en-US" altLang="zh-TW" dirty="0"/>
          </a:p>
          <a:p>
            <a:endParaRPr lang="zh-TW" altLang="en-US" dirty="0"/>
          </a:p>
        </p:txBody>
      </p:sp>
    </p:spTree>
    <p:extLst>
      <p:ext uri="{BB962C8B-B14F-4D97-AF65-F5344CB8AC3E}">
        <p14:creationId xmlns:p14="http://schemas.microsoft.com/office/powerpoint/2010/main" val="4084225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C86A77-B5F3-48D6-AEC3-D7AFDFAFC1D4}"/>
              </a:ext>
            </a:extLst>
          </p:cNvPr>
          <p:cNvSpPr>
            <a:spLocks noGrp="1"/>
          </p:cNvSpPr>
          <p:nvPr>
            <p:ph type="title"/>
          </p:nvPr>
        </p:nvSpPr>
        <p:spPr>
          <a:xfrm>
            <a:off x="373380" y="2324727"/>
            <a:ext cx="8596668" cy="2450592"/>
          </a:xfrm>
        </p:spPr>
        <p:txBody>
          <a:bodyPr>
            <a:normAutofit/>
          </a:bodyPr>
          <a:lstStyle/>
          <a:p>
            <a:r>
              <a:rPr lang="zh-TW" altLang="en-US" sz="1800" dirty="0">
                <a:solidFill>
                  <a:schemeClr val="tx1"/>
                </a:solidFill>
                <a:latin typeface="+mn-lt"/>
                <a:ea typeface="+mn-ea"/>
                <a:cs typeface="+mn-cs"/>
              </a:rPr>
              <a:t>而</a:t>
            </a:r>
            <a:r>
              <a:rPr lang="en-US" altLang="zh-TW" sz="1800" dirty="0">
                <a:solidFill>
                  <a:schemeClr val="tx1"/>
                </a:solidFill>
                <a:latin typeface="+mn-lt"/>
                <a:ea typeface="+mn-ea"/>
                <a:cs typeface="+mn-cs"/>
              </a:rPr>
              <a:t>Jupiter</a:t>
            </a:r>
            <a:r>
              <a:rPr lang="zh-TW" altLang="en-US" sz="1800" dirty="0">
                <a:solidFill>
                  <a:schemeClr val="tx1"/>
                </a:solidFill>
                <a:latin typeface="+mn-lt"/>
                <a:ea typeface="+mn-ea"/>
                <a:cs typeface="+mn-cs"/>
              </a:rPr>
              <a:t>中所使用的方法，正式蒙特卡羅算法</a:t>
            </a:r>
            <a:r>
              <a:rPr lang="en-US" altLang="zh-TW" sz="1800" dirty="0">
                <a:solidFill>
                  <a:schemeClr val="tx1"/>
                </a:solidFill>
                <a:latin typeface="+mn-lt"/>
                <a:ea typeface="+mn-ea"/>
                <a:cs typeface="+mn-cs"/>
              </a:rPr>
              <a:t>(Monte Carlo)</a:t>
            </a:r>
            <a:r>
              <a:rPr lang="zh-TW" altLang="en-US" sz="1800" dirty="0">
                <a:solidFill>
                  <a:schemeClr val="tx1"/>
                </a:solidFill>
                <a:latin typeface="+mn-lt"/>
                <a:ea typeface="+mn-ea"/>
                <a:cs typeface="+mn-cs"/>
              </a:rPr>
              <a:t>，而使用蒙特卡羅算法</a:t>
            </a:r>
            <a:r>
              <a:rPr lang="en-US" altLang="zh-TW" sz="1800" dirty="0">
                <a:solidFill>
                  <a:schemeClr val="tx1"/>
                </a:solidFill>
                <a:latin typeface="+mn-lt"/>
                <a:ea typeface="+mn-ea"/>
                <a:cs typeface="+mn-cs"/>
              </a:rPr>
              <a:t>(Monte Carlo)</a:t>
            </a:r>
            <a:r>
              <a:rPr lang="zh-TW" altLang="en-US" sz="1800" dirty="0">
                <a:solidFill>
                  <a:schemeClr val="tx1"/>
                </a:solidFill>
                <a:latin typeface="+mn-lt"/>
                <a:ea typeface="+mn-ea"/>
                <a:cs typeface="+mn-cs"/>
              </a:rPr>
              <a:t>的</a:t>
            </a:r>
            <a:r>
              <a:rPr lang="en-US" altLang="zh-TW" sz="1800" dirty="0">
                <a:solidFill>
                  <a:schemeClr val="tx1"/>
                </a:solidFill>
                <a:latin typeface="+mn-lt"/>
                <a:ea typeface="+mn-ea"/>
                <a:cs typeface="+mn-cs"/>
              </a:rPr>
              <a:t>AI</a:t>
            </a:r>
            <a:r>
              <a:rPr lang="zh-TW" altLang="en-US" sz="1800" dirty="0">
                <a:solidFill>
                  <a:schemeClr val="tx1"/>
                </a:solidFill>
                <a:latin typeface="+mn-lt"/>
                <a:ea typeface="+mn-ea"/>
                <a:cs typeface="+mn-cs"/>
              </a:rPr>
              <a:t>，也就是當初不斷地讓</a:t>
            </a:r>
            <a:r>
              <a:rPr lang="en-US" altLang="zh-TW" sz="1800" dirty="0">
                <a:solidFill>
                  <a:schemeClr val="tx1"/>
                </a:solidFill>
                <a:latin typeface="+mn-lt"/>
                <a:ea typeface="+mn-ea"/>
                <a:cs typeface="+mn-cs"/>
              </a:rPr>
              <a:t>AI</a:t>
            </a:r>
            <a:r>
              <a:rPr lang="zh-TW" altLang="en-US" sz="1800" dirty="0">
                <a:solidFill>
                  <a:schemeClr val="tx1"/>
                </a:solidFill>
                <a:latin typeface="+mn-lt"/>
                <a:ea typeface="+mn-ea"/>
                <a:cs typeface="+mn-cs"/>
              </a:rPr>
              <a:t>去模擬圍棋的可能的過程並進行學習，之後才在人工智能項目中得到重大突破的</a:t>
            </a:r>
            <a:r>
              <a:rPr lang="en-US" altLang="zh-TW" sz="1800" dirty="0">
                <a:solidFill>
                  <a:schemeClr val="tx1"/>
                </a:solidFill>
                <a:latin typeface="+mn-lt"/>
                <a:ea typeface="+mn-ea"/>
                <a:cs typeface="+mn-cs"/>
              </a:rPr>
              <a:t>AlphaGo</a:t>
            </a:r>
            <a:r>
              <a:rPr lang="zh-TW" altLang="en-US" sz="1800" dirty="0">
                <a:solidFill>
                  <a:schemeClr val="tx1"/>
                </a:solidFill>
                <a:latin typeface="+mn-lt"/>
                <a:ea typeface="+mn-ea"/>
                <a:cs typeface="+mn-cs"/>
              </a:rPr>
              <a:t>，</a:t>
            </a:r>
            <a:r>
              <a:rPr lang="en-US" altLang="zh-TW" sz="1800" dirty="0">
                <a:solidFill>
                  <a:schemeClr val="tx1"/>
                </a:solidFill>
                <a:latin typeface="+mn-lt"/>
                <a:ea typeface="+mn-ea"/>
                <a:cs typeface="+mn-cs"/>
              </a:rPr>
              <a:t>AlphaGo</a:t>
            </a:r>
            <a:r>
              <a:rPr lang="zh-TW" altLang="en-US" sz="1800" dirty="0">
                <a:solidFill>
                  <a:schemeClr val="tx1"/>
                </a:solidFill>
                <a:latin typeface="+mn-lt"/>
                <a:ea typeface="+mn-ea"/>
                <a:cs typeface="+mn-cs"/>
              </a:rPr>
              <a:t>其中最有名的就是</a:t>
            </a:r>
            <a:r>
              <a:rPr lang="en-US" altLang="zh-TW" sz="1800" dirty="0">
                <a:solidFill>
                  <a:schemeClr val="tx1"/>
                </a:solidFill>
                <a:latin typeface="+mn-lt"/>
                <a:ea typeface="+mn-ea"/>
                <a:cs typeface="+mn-cs"/>
              </a:rPr>
              <a:t>2017 </a:t>
            </a:r>
            <a:r>
              <a:rPr lang="zh-TW" altLang="en-US" sz="1800" dirty="0">
                <a:solidFill>
                  <a:schemeClr val="tx1"/>
                </a:solidFill>
                <a:latin typeface="+mn-lt"/>
                <a:ea typeface="+mn-ea"/>
                <a:cs typeface="+mn-cs"/>
              </a:rPr>
              <a:t>年在圍棋中擊敗了韓國棋王</a:t>
            </a:r>
            <a:r>
              <a:rPr lang="zh-TW" altLang="en-US" sz="1800" dirty="0">
                <a:solidFill>
                  <a:srgbClr val="00B0F0"/>
                </a:solidFill>
                <a:latin typeface="+mn-lt"/>
                <a:ea typeface="+mn-ea"/>
                <a:cs typeface="+mn-cs"/>
              </a:rPr>
              <a:t>李世乭</a:t>
            </a:r>
            <a:r>
              <a:rPr lang="zh-TW" altLang="en-US" sz="1800" dirty="0">
                <a:solidFill>
                  <a:schemeClr val="tx1"/>
                </a:solidFill>
                <a:latin typeface="+mn-lt"/>
                <a:ea typeface="+mn-ea"/>
                <a:cs typeface="+mn-cs"/>
              </a:rPr>
              <a:t>，也是因為在這個時候</a:t>
            </a:r>
            <a:r>
              <a:rPr lang="en-US" altLang="zh-TW" sz="1800" dirty="0">
                <a:solidFill>
                  <a:srgbClr val="FF0000"/>
                </a:solidFill>
                <a:latin typeface="+mn-lt"/>
                <a:ea typeface="+mn-ea"/>
                <a:cs typeface="+mn-cs"/>
              </a:rPr>
              <a:t>AI</a:t>
            </a:r>
            <a:r>
              <a:rPr lang="zh-TW" altLang="en-US" sz="1800" dirty="0">
                <a:solidFill>
                  <a:srgbClr val="FF0000"/>
                </a:solidFill>
                <a:latin typeface="+mn-lt"/>
                <a:ea typeface="+mn-ea"/>
                <a:cs typeface="+mn-cs"/>
              </a:rPr>
              <a:t>有重大的突破</a:t>
            </a:r>
            <a:r>
              <a:rPr lang="zh-TW" altLang="en-US" sz="1800" dirty="0">
                <a:solidFill>
                  <a:schemeClr val="tx1"/>
                </a:solidFill>
                <a:latin typeface="+mn-lt"/>
                <a:ea typeface="+mn-ea"/>
                <a:cs typeface="+mn-cs"/>
              </a:rPr>
              <a:t>，才讓現今的</a:t>
            </a:r>
            <a:r>
              <a:rPr lang="en-US" altLang="zh-TW" sz="1800" dirty="0">
                <a:solidFill>
                  <a:schemeClr val="tx1"/>
                </a:solidFill>
                <a:latin typeface="+mn-lt"/>
                <a:ea typeface="+mn-ea"/>
                <a:cs typeface="+mn-cs"/>
              </a:rPr>
              <a:t>AI</a:t>
            </a:r>
            <a:r>
              <a:rPr lang="zh-TW" altLang="en-US" sz="1800" dirty="0">
                <a:solidFill>
                  <a:schemeClr val="tx1"/>
                </a:solidFill>
                <a:latin typeface="+mn-lt"/>
                <a:ea typeface="+mn-ea"/>
                <a:cs typeface="+mn-cs"/>
              </a:rPr>
              <a:t>發展得如此迅速。</a:t>
            </a:r>
          </a:p>
        </p:txBody>
      </p:sp>
      <p:sp>
        <p:nvSpPr>
          <p:cNvPr id="7" name="文字方塊 6">
            <a:extLst>
              <a:ext uri="{FF2B5EF4-FFF2-40B4-BE49-F238E27FC236}">
                <a16:creationId xmlns:a16="http://schemas.microsoft.com/office/drawing/2014/main" id="{B1FB8B4C-0972-4D12-A2B3-C2B4C8CDF15D}"/>
              </a:ext>
            </a:extLst>
          </p:cNvPr>
          <p:cNvSpPr txBox="1"/>
          <p:nvPr/>
        </p:nvSpPr>
        <p:spPr>
          <a:xfrm>
            <a:off x="281940" y="233721"/>
            <a:ext cx="9307068" cy="1754326"/>
          </a:xfrm>
          <a:prstGeom prst="rect">
            <a:avLst/>
          </a:prstGeom>
          <a:noFill/>
        </p:spPr>
        <p:txBody>
          <a:bodyPr wrap="square">
            <a:spAutoFit/>
          </a:bodyPr>
          <a:lstStyle/>
          <a:p>
            <a:r>
              <a:rPr lang="zh-TW" altLang="en-US" sz="3600" b="0" i="0" dirty="0">
                <a:solidFill>
                  <a:srgbClr val="002060"/>
                </a:solidFill>
                <a:effectLst/>
                <a:latin typeface="Söhne"/>
              </a:rPr>
              <a:t>前面給大家演示的網頁是</a:t>
            </a:r>
            <a:r>
              <a:rPr lang="en-US" altLang="zh-TW" sz="3600" b="0" i="0" dirty="0">
                <a:solidFill>
                  <a:srgbClr val="002060"/>
                </a:solidFill>
                <a:effectLst/>
                <a:latin typeface="Söhne"/>
              </a:rPr>
              <a:t>Jupiter</a:t>
            </a:r>
            <a:r>
              <a:rPr lang="zh-TW" altLang="en-US" sz="3600" b="0" i="0" dirty="0">
                <a:solidFill>
                  <a:srgbClr val="002060"/>
                </a:solidFill>
                <a:effectLst/>
                <a:latin typeface="Söhne"/>
              </a:rPr>
              <a:t>（之前稱為</a:t>
            </a:r>
            <a:r>
              <a:rPr lang="en-US" altLang="zh-TW" sz="3600" b="0" i="0" dirty="0">
                <a:solidFill>
                  <a:srgbClr val="002060"/>
                </a:solidFill>
                <a:effectLst/>
                <a:latin typeface="Söhne"/>
              </a:rPr>
              <a:t>Jacob</a:t>
            </a:r>
            <a:r>
              <a:rPr lang="zh-TW" altLang="en-US" sz="3600" b="0" i="0" dirty="0">
                <a:solidFill>
                  <a:srgbClr val="002060"/>
                </a:solidFill>
                <a:effectLst/>
                <a:latin typeface="Söhne"/>
              </a:rPr>
              <a:t>）是一個於</a:t>
            </a:r>
            <a:r>
              <a:rPr lang="en-US" altLang="zh-TW" sz="3600" b="0" i="0" dirty="0">
                <a:solidFill>
                  <a:srgbClr val="002060"/>
                </a:solidFill>
                <a:effectLst/>
                <a:latin typeface="Söhne"/>
              </a:rPr>
              <a:t>2018</a:t>
            </a:r>
            <a:r>
              <a:rPr lang="zh-TW" altLang="en-US" sz="3600" b="0" i="0" dirty="0">
                <a:solidFill>
                  <a:srgbClr val="002060"/>
                </a:solidFill>
                <a:effectLst/>
                <a:latin typeface="Söhne"/>
              </a:rPr>
              <a:t>年</a:t>
            </a:r>
            <a:r>
              <a:rPr lang="en-US" altLang="zh-TW" sz="3600" b="0" i="0" dirty="0">
                <a:solidFill>
                  <a:srgbClr val="002060"/>
                </a:solidFill>
                <a:effectLst/>
                <a:latin typeface="Söhne"/>
              </a:rPr>
              <a:t>1</a:t>
            </a:r>
            <a:r>
              <a:rPr lang="zh-TW" altLang="en-US" sz="3600" b="0" i="0" dirty="0">
                <a:solidFill>
                  <a:srgbClr val="002060"/>
                </a:solidFill>
                <a:effectLst/>
                <a:latin typeface="Söhne"/>
              </a:rPr>
              <a:t>月開始的小型人工智能項目。</a:t>
            </a:r>
            <a:endParaRPr lang="zh-TW" altLang="en-US" sz="3600" dirty="0">
              <a:solidFill>
                <a:srgbClr val="002060"/>
              </a:solidFill>
            </a:endParaRPr>
          </a:p>
        </p:txBody>
      </p:sp>
      <p:pic>
        <p:nvPicPr>
          <p:cNvPr id="10" name="圖片 9">
            <a:extLst>
              <a:ext uri="{FF2B5EF4-FFF2-40B4-BE49-F238E27FC236}">
                <a16:creationId xmlns:a16="http://schemas.microsoft.com/office/drawing/2014/main" id="{888B62F6-2872-4736-A690-AF0000EC91E0}"/>
              </a:ext>
            </a:extLst>
          </p:cNvPr>
          <p:cNvPicPr>
            <a:picLocks noChangeAspect="1"/>
          </p:cNvPicPr>
          <p:nvPr/>
        </p:nvPicPr>
        <p:blipFill>
          <a:blip r:embed="rId2"/>
          <a:stretch>
            <a:fillRect/>
          </a:stretch>
        </p:blipFill>
        <p:spPr>
          <a:xfrm>
            <a:off x="4812030" y="5333373"/>
            <a:ext cx="2722626" cy="713859"/>
          </a:xfrm>
          <a:prstGeom prst="rect">
            <a:avLst/>
          </a:prstGeom>
        </p:spPr>
      </p:pic>
      <p:pic>
        <p:nvPicPr>
          <p:cNvPr id="11" name="圖片 10">
            <a:extLst>
              <a:ext uri="{FF2B5EF4-FFF2-40B4-BE49-F238E27FC236}">
                <a16:creationId xmlns:a16="http://schemas.microsoft.com/office/drawing/2014/main" id="{15CB6CB2-E9CD-4489-A5C0-0F79E8BCD704}"/>
              </a:ext>
            </a:extLst>
          </p:cNvPr>
          <p:cNvPicPr>
            <a:picLocks noChangeAspect="1"/>
          </p:cNvPicPr>
          <p:nvPr/>
        </p:nvPicPr>
        <p:blipFill>
          <a:blip r:embed="rId3"/>
          <a:stretch>
            <a:fillRect/>
          </a:stretch>
        </p:blipFill>
        <p:spPr>
          <a:xfrm>
            <a:off x="1226820" y="4533273"/>
            <a:ext cx="2857500" cy="1600200"/>
          </a:xfrm>
          <a:prstGeom prst="rect">
            <a:avLst/>
          </a:prstGeom>
        </p:spPr>
      </p:pic>
    </p:spTree>
    <p:extLst>
      <p:ext uri="{BB962C8B-B14F-4D97-AF65-F5344CB8AC3E}">
        <p14:creationId xmlns:p14="http://schemas.microsoft.com/office/powerpoint/2010/main" val="248330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F4FBC-1C50-4AE4-A6C4-3FFB338F9D4D}"/>
              </a:ext>
            </a:extLst>
          </p:cNvPr>
          <p:cNvSpPr>
            <a:spLocks noGrp="1"/>
          </p:cNvSpPr>
          <p:nvPr>
            <p:ph type="title"/>
          </p:nvPr>
        </p:nvSpPr>
        <p:spPr>
          <a:xfrm>
            <a:off x="476166" y="219456"/>
            <a:ext cx="8596668" cy="1320800"/>
          </a:xfrm>
        </p:spPr>
        <p:txBody>
          <a:bodyPr/>
          <a:lstStyle/>
          <a:p>
            <a:r>
              <a:rPr lang="zh-TW" altLang="en-US" dirty="0">
                <a:solidFill>
                  <a:srgbClr val="0070C0"/>
                </a:solidFill>
              </a:rPr>
              <a:t>所以</a:t>
            </a:r>
            <a:r>
              <a:rPr lang="en-US" altLang="zh-TW" dirty="0">
                <a:solidFill>
                  <a:srgbClr val="0070C0"/>
                </a:solidFill>
              </a:rPr>
              <a:t>Monte</a:t>
            </a:r>
            <a:r>
              <a:rPr lang="zh-TW" altLang="en-US" dirty="0">
                <a:solidFill>
                  <a:srgbClr val="0070C0"/>
                </a:solidFill>
              </a:rPr>
              <a:t> </a:t>
            </a:r>
            <a:r>
              <a:rPr lang="en-US" altLang="zh-TW" dirty="0">
                <a:solidFill>
                  <a:srgbClr val="0070C0"/>
                </a:solidFill>
              </a:rPr>
              <a:t>Carlo</a:t>
            </a:r>
            <a:r>
              <a:rPr lang="zh-TW" altLang="en-US" dirty="0">
                <a:solidFill>
                  <a:srgbClr val="0070C0"/>
                </a:solidFill>
              </a:rPr>
              <a:t>的方法，也是讓</a:t>
            </a:r>
            <a:r>
              <a:rPr lang="en-US" altLang="zh-TW" dirty="0">
                <a:solidFill>
                  <a:srgbClr val="0070C0"/>
                </a:solidFill>
              </a:rPr>
              <a:t>AI</a:t>
            </a:r>
            <a:r>
              <a:rPr lang="zh-TW" altLang="en-US" dirty="0">
                <a:solidFill>
                  <a:srgbClr val="0070C0"/>
                </a:solidFill>
              </a:rPr>
              <a:t>機器學習的一種方法</a:t>
            </a:r>
          </a:p>
        </p:txBody>
      </p:sp>
      <p:sp>
        <p:nvSpPr>
          <p:cNvPr id="3" name="內容版面配置區 2">
            <a:extLst>
              <a:ext uri="{FF2B5EF4-FFF2-40B4-BE49-F238E27FC236}">
                <a16:creationId xmlns:a16="http://schemas.microsoft.com/office/drawing/2014/main" id="{0E382FC1-FC6D-4EB7-BD63-0576E8C4E14C}"/>
              </a:ext>
            </a:extLst>
          </p:cNvPr>
          <p:cNvSpPr>
            <a:spLocks noGrp="1"/>
          </p:cNvSpPr>
          <p:nvPr>
            <p:ph idx="1"/>
          </p:nvPr>
        </p:nvSpPr>
        <p:spPr>
          <a:xfrm>
            <a:off x="372534" y="1611949"/>
            <a:ext cx="8596668" cy="3880773"/>
          </a:xfrm>
        </p:spPr>
        <p:txBody>
          <a:bodyPr/>
          <a:lstStyle/>
          <a:p>
            <a:pPr marL="0" indent="0">
              <a:buNone/>
            </a:pPr>
            <a:r>
              <a:rPr lang="zh-TW" altLang="en-US" dirty="0"/>
              <a:t>雖然說</a:t>
            </a:r>
            <a:r>
              <a:rPr lang="en-US" altLang="zh-TW" dirty="0"/>
              <a:t>Monte Carlo</a:t>
            </a:r>
            <a:r>
              <a:rPr lang="zh-TW" altLang="en-US" dirty="0"/>
              <a:t>的方法實作起來確實會很消耗時間去讓</a:t>
            </a:r>
            <a:r>
              <a:rPr lang="en-US" altLang="zh-TW" dirty="0"/>
              <a:t>AI</a:t>
            </a:r>
            <a:r>
              <a:rPr lang="zh-TW" altLang="en-US" dirty="0"/>
              <a:t>進行學習，但是卻是可以讓</a:t>
            </a:r>
            <a:r>
              <a:rPr lang="en-US" altLang="zh-TW" dirty="0">
                <a:solidFill>
                  <a:srgbClr val="C00000"/>
                </a:solidFill>
              </a:rPr>
              <a:t>AI</a:t>
            </a:r>
            <a:r>
              <a:rPr lang="zh-TW" altLang="en-US" dirty="0">
                <a:solidFill>
                  <a:srgbClr val="C00000"/>
                </a:solidFill>
              </a:rPr>
              <a:t>去模擬出所有可能，並且可以讓我們得知所有可能的最佳解</a:t>
            </a:r>
            <a:r>
              <a:rPr lang="zh-TW" altLang="en-US" dirty="0"/>
              <a:t>。</a:t>
            </a:r>
            <a:endParaRPr lang="en-US" altLang="zh-TW" dirty="0"/>
          </a:p>
          <a:p>
            <a:pPr marL="0" indent="0">
              <a:buNone/>
            </a:pPr>
            <a:r>
              <a:rPr lang="zh-TW" altLang="en-US" dirty="0"/>
              <a:t>總體來說</a:t>
            </a:r>
            <a:r>
              <a:rPr lang="en-US" altLang="zh-TW" dirty="0">
                <a:solidFill>
                  <a:srgbClr val="C00000"/>
                </a:solidFill>
              </a:rPr>
              <a:t>Monte Carlo</a:t>
            </a:r>
            <a:r>
              <a:rPr lang="zh-TW" altLang="en-US" dirty="0">
                <a:solidFill>
                  <a:srgbClr val="C00000"/>
                </a:solidFill>
              </a:rPr>
              <a:t>模擬是一種強大的統計方法</a:t>
            </a:r>
            <a:r>
              <a:rPr lang="zh-TW" altLang="en-US" dirty="0"/>
              <a:t>，可以應用於各種問題和領域。</a:t>
            </a:r>
            <a:endParaRPr lang="en-US" altLang="zh-TW" dirty="0"/>
          </a:p>
          <a:p>
            <a:pPr marL="0" indent="0">
              <a:buNone/>
            </a:pPr>
            <a:r>
              <a:rPr lang="zh-TW" altLang="en-US" dirty="0"/>
              <a:t>並且在現今的</a:t>
            </a:r>
            <a:r>
              <a:rPr lang="en-US" altLang="zh-TW" dirty="0"/>
              <a:t>AI</a:t>
            </a:r>
            <a:r>
              <a:rPr lang="zh-TW" altLang="en-US" dirty="0"/>
              <a:t>機器學習上佔有舉足輕重的地位。</a:t>
            </a:r>
            <a:endParaRPr lang="en-US" altLang="zh-TW" dirty="0"/>
          </a:p>
        </p:txBody>
      </p:sp>
      <p:pic>
        <p:nvPicPr>
          <p:cNvPr id="4" name="圖片 3">
            <a:extLst>
              <a:ext uri="{FF2B5EF4-FFF2-40B4-BE49-F238E27FC236}">
                <a16:creationId xmlns:a16="http://schemas.microsoft.com/office/drawing/2014/main" id="{AA37BAD8-4314-48C6-A3AF-00EE9E96741D}"/>
              </a:ext>
            </a:extLst>
          </p:cNvPr>
          <p:cNvPicPr>
            <a:picLocks noChangeAspect="1"/>
          </p:cNvPicPr>
          <p:nvPr/>
        </p:nvPicPr>
        <p:blipFill>
          <a:blip r:embed="rId2"/>
          <a:stretch>
            <a:fillRect/>
          </a:stretch>
        </p:blipFill>
        <p:spPr>
          <a:xfrm>
            <a:off x="476166" y="3395472"/>
            <a:ext cx="4586887" cy="3243072"/>
          </a:xfrm>
          <a:prstGeom prst="rect">
            <a:avLst/>
          </a:prstGeom>
        </p:spPr>
      </p:pic>
    </p:spTree>
    <p:extLst>
      <p:ext uri="{BB962C8B-B14F-4D97-AF65-F5344CB8AC3E}">
        <p14:creationId xmlns:p14="http://schemas.microsoft.com/office/powerpoint/2010/main" val="298628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8FAD66F-C1AD-45DA-A25B-58107D0A20F1}"/>
              </a:ext>
            </a:extLst>
          </p:cNvPr>
          <p:cNvSpPr>
            <a:spLocks noGrp="1"/>
          </p:cNvSpPr>
          <p:nvPr>
            <p:ph type="title"/>
          </p:nvPr>
        </p:nvSpPr>
        <p:spPr>
          <a:xfrm>
            <a:off x="531030" y="60960"/>
            <a:ext cx="8596668" cy="6473952"/>
          </a:xfrm>
        </p:spPr>
        <p:txBody>
          <a:bodyPr>
            <a:normAutofit/>
          </a:bodyPr>
          <a:lstStyle/>
          <a:p>
            <a:r>
              <a:rPr lang="zh-TW" altLang="en-US" dirty="0"/>
              <a:t>參考文獻：</a:t>
            </a:r>
            <a:br>
              <a:rPr lang="en-US" altLang="zh-TW" dirty="0"/>
            </a:br>
            <a:r>
              <a:rPr lang="en-US" altLang="zh-TW" sz="1600" dirty="0">
                <a:hlinkClick r:id="rId2"/>
              </a:rPr>
              <a:t>https://jupiter.xtrp.io/</a:t>
            </a:r>
            <a:br>
              <a:rPr lang="en-US" altLang="zh-TW" sz="1600" dirty="0">
                <a:hlinkClick r:id="rId2"/>
              </a:rPr>
            </a:br>
            <a:r>
              <a:rPr lang="en-US" altLang="zh-TW" sz="1600" dirty="0">
                <a:hlinkClick r:id="rId3"/>
              </a:rPr>
              <a:t>https://gabrielromualdo.com/articles/2020-09-12-using-the-monte-carlo-tree-search-algorithm-in-an-ai-to-beat-2048-and-other-games</a:t>
            </a:r>
            <a:br>
              <a:rPr lang="en-US" altLang="zh-TW" sz="1600" dirty="0"/>
            </a:br>
            <a:r>
              <a:rPr lang="en-US" altLang="zh-TW" sz="1600" dirty="0">
                <a:hlinkClick r:id="rId4"/>
              </a:rPr>
              <a:t>https://www.youtube.com/watch?v=4NFZwPhqeRs</a:t>
            </a:r>
            <a:br>
              <a:rPr lang="en-US" altLang="zh-TW" sz="1600" dirty="0"/>
            </a:br>
            <a:r>
              <a:rPr lang="en-US" altLang="zh-TW" sz="1600" dirty="0">
                <a:hlinkClick r:id="rId5"/>
              </a:rPr>
              <a:t>https://github.com/zigurous/unity-2048-tutorial</a:t>
            </a:r>
            <a:br>
              <a:rPr lang="en-US" altLang="zh-TW" sz="1600" dirty="0"/>
            </a:br>
            <a:r>
              <a:rPr lang="en-US" altLang="zh-TW" sz="1600" dirty="0">
                <a:hlinkClick r:id="rId6"/>
              </a:rPr>
              <a:t>https://gigi.nullneuron.net/gigilabs/calculating-circle-area-the-monte-carlo-way/</a:t>
            </a:r>
            <a:br>
              <a:rPr lang="en-US" altLang="zh-TW" sz="1600" dirty="0"/>
            </a:br>
            <a:r>
              <a:rPr lang="en-US" altLang="zh-TW" sz="1600" dirty="0">
                <a:hlinkClick r:id="rId7"/>
              </a:rPr>
              <a:t>https://web.stanford.edu/class/aa228/reports/2020/final41.pdf</a:t>
            </a:r>
            <a:br>
              <a:rPr lang="en-US" altLang="zh-TW" sz="1600" dirty="0"/>
            </a:br>
            <a:r>
              <a:rPr lang="en-US" altLang="zh-TW" sz="1600" dirty="0">
                <a:hlinkClick r:id="rId8"/>
              </a:rPr>
              <a:t>https://en.wikipedia.org/wiki/Linear_congruential_generator</a:t>
            </a:r>
            <a:br>
              <a:rPr lang="en-US" altLang="zh-TW" sz="1600" dirty="0"/>
            </a:br>
            <a:br>
              <a:rPr lang="en-US" altLang="zh-TW" sz="1600" dirty="0"/>
            </a:br>
            <a:br>
              <a:rPr lang="en-US" altLang="zh-TW" sz="1600" dirty="0"/>
            </a:br>
            <a:br>
              <a:rPr lang="en-US" altLang="zh-TW" dirty="0"/>
            </a:br>
            <a:br>
              <a:rPr lang="en-US" altLang="zh-TW" dirty="0"/>
            </a:br>
            <a:endParaRPr lang="zh-TW" altLang="en-US" dirty="0"/>
          </a:p>
        </p:txBody>
      </p:sp>
    </p:spTree>
    <p:extLst>
      <p:ext uri="{BB962C8B-B14F-4D97-AF65-F5344CB8AC3E}">
        <p14:creationId xmlns:p14="http://schemas.microsoft.com/office/powerpoint/2010/main" val="395865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27352C-6115-44A7-A4FD-72829D728F0D}"/>
              </a:ext>
            </a:extLst>
          </p:cNvPr>
          <p:cNvSpPr>
            <a:spLocks noGrp="1"/>
          </p:cNvSpPr>
          <p:nvPr>
            <p:ph type="title"/>
          </p:nvPr>
        </p:nvSpPr>
        <p:spPr>
          <a:xfrm>
            <a:off x="0" y="89647"/>
            <a:ext cx="9914452" cy="1320800"/>
          </a:xfrm>
        </p:spPr>
        <p:txBody>
          <a:bodyPr/>
          <a:lstStyle/>
          <a:p>
            <a:r>
              <a:rPr lang="zh-TW" altLang="en-US" dirty="0">
                <a:solidFill>
                  <a:srgbClr val="FF0000"/>
                </a:solidFill>
              </a:rPr>
              <a:t>那在我們系統中要如何自己做出一個</a:t>
            </a:r>
            <a:r>
              <a:rPr lang="en-US" altLang="zh-TW" dirty="0">
                <a:solidFill>
                  <a:srgbClr val="FF0000"/>
                </a:solidFill>
              </a:rPr>
              <a:t>Random</a:t>
            </a:r>
            <a:r>
              <a:rPr lang="zh-TW" altLang="en-US" dirty="0">
                <a:solidFill>
                  <a:srgbClr val="FF0000"/>
                </a:solidFill>
              </a:rPr>
              <a:t>呢</a:t>
            </a:r>
            <a:r>
              <a:rPr lang="en-US" altLang="zh-TW" dirty="0">
                <a:solidFill>
                  <a:srgbClr val="FF0000"/>
                </a:solidFill>
              </a:rPr>
              <a:t>?</a:t>
            </a:r>
            <a:endParaRPr lang="zh-TW" altLang="en-US" dirty="0">
              <a:solidFill>
                <a:srgbClr val="FF0000"/>
              </a:solidFill>
            </a:endParaRPr>
          </a:p>
        </p:txBody>
      </p:sp>
      <p:sp>
        <p:nvSpPr>
          <p:cNvPr id="4" name="文字方塊 3">
            <a:extLst>
              <a:ext uri="{FF2B5EF4-FFF2-40B4-BE49-F238E27FC236}">
                <a16:creationId xmlns:a16="http://schemas.microsoft.com/office/drawing/2014/main" id="{08BE4240-EC27-4CB0-B884-9F59CA4180D9}"/>
              </a:ext>
            </a:extLst>
          </p:cNvPr>
          <p:cNvSpPr txBox="1"/>
          <p:nvPr/>
        </p:nvSpPr>
        <p:spPr>
          <a:xfrm>
            <a:off x="175335" y="959425"/>
            <a:ext cx="7528439" cy="830997"/>
          </a:xfrm>
          <a:prstGeom prst="rect">
            <a:avLst/>
          </a:prstGeom>
          <a:noFill/>
        </p:spPr>
        <p:txBody>
          <a:bodyPr wrap="square" rtlCol="0">
            <a:spAutoFit/>
          </a:bodyPr>
          <a:lstStyle/>
          <a:p>
            <a:r>
              <a:rPr lang="zh-TW" altLang="en-US" sz="2400" dirty="0">
                <a:solidFill>
                  <a:srgbClr val="0070C0"/>
                </a:solidFill>
              </a:rPr>
              <a:t>首先我們要先知道數列與遞迴</a:t>
            </a:r>
          </a:p>
          <a:p>
            <a:endParaRPr lang="zh-TW" altLang="en-US" sz="2400" dirty="0">
              <a:solidFill>
                <a:srgbClr val="0070C0"/>
              </a:solidFill>
            </a:endParaRPr>
          </a:p>
        </p:txBody>
      </p:sp>
      <p:sp>
        <p:nvSpPr>
          <p:cNvPr id="5" name="文字方塊 4">
            <a:extLst>
              <a:ext uri="{FF2B5EF4-FFF2-40B4-BE49-F238E27FC236}">
                <a16:creationId xmlns:a16="http://schemas.microsoft.com/office/drawing/2014/main" id="{B39076A1-B1A2-428A-AC88-D664AC18CFC6}"/>
              </a:ext>
            </a:extLst>
          </p:cNvPr>
          <p:cNvSpPr txBox="1"/>
          <p:nvPr/>
        </p:nvSpPr>
        <p:spPr>
          <a:xfrm>
            <a:off x="239696" y="1633894"/>
            <a:ext cx="6649376" cy="646331"/>
          </a:xfrm>
          <a:prstGeom prst="rect">
            <a:avLst/>
          </a:prstGeom>
          <a:noFill/>
        </p:spPr>
        <p:txBody>
          <a:bodyPr wrap="square" rtlCol="0">
            <a:spAutoFit/>
          </a:bodyPr>
          <a:lstStyle/>
          <a:p>
            <a:r>
              <a:rPr lang="zh-TW" altLang="en-US" dirty="0">
                <a:solidFill>
                  <a:srgbClr val="0070C0"/>
                </a:solidFill>
              </a:rPr>
              <a:t>那麼講到數列與遞迴，是不是很多人會想到費氏數列</a:t>
            </a:r>
            <a:r>
              <a:rPr lang="en-US" altLang="zh-TW" dirty="0">
                <a:solidFill>
                  <a:srgbClr val="0070C0"/>
                </a:solidFill>
              </a:rPr>
              <a:t>(</a:t>
            </a:r>
            <a:r>
              <a:rPr lang="en-US" altLang="zh-TW" dirty="0" err="1">
                <a:solidFill>
                  <a:srgbClr val="0070C0"/>
                </a:solidFill>
              </a:rPr>
              <a:t>fibonacci</a:t>
            </a:r>
            <a:r>
              <a:rPr lang="en-US" altLang="zh-TW" dirty="0">
                <a:solidFill>
                  <a:srgbClr val="0070C0"/>
                </a:solidFill>
              </a:rPr>
              <a:t>):</a:t>
            </a:r>
          </a:p>
          <a:p>
            <a:r>
              <a:rPr lang="en-US" altLang="zh-TW" b="0" i="0" dirty="0">
                <a:solidFill>
                  <a:srgbClr val="0070C0"/>
                </a:solidFill>
                <a:effectLst/>
                <a:latin typeface="Arial" panose="020B0604020202020204" pitchFamily="34" charset="0"/>
              </a:rPr>
              <a:t>0, 1, 1, 2, 3, 5, 8, 13, 21, 34, 55, 89, 144……</a:t>
            </a:r>
            <a:endParaRPr lang="en-US" altLang="zh-TW" dirty="0">
              <a:solidFill>
                <a:srgbClr val="0070C0"/>
              </a:solidFill>
            </a:endParaRPr>
          </a:p>
        </p:txBody>
      </p:sp>
      <p:sp>
        <p:nvSpPr>
          <p:cNvPr id="8" name="文字方塊 7">
            <a:extLst>
              <a:ext uri="{FF2B5EF4-FFF2-40B4-BE49-F238E27FC236}">
                <a16:creationId xmlns:a16="http://schemas.microsoft.com/office/drawing/2014/main" id="{9237BB8A-548F-4248-A13A-30DC3B40427C}"/>
              </a:ext>
            </a:extLst>
          </p:cNvPr>
          <p:cNvSpPr txBox="1"/>
          <p:nvPr/>
        </p:nvSpPr>
        <p:spPr>
          <a:xfrm>
            <a:off x="239696" y="2521596"/>
            <a:ext cx="6578354" cy="646331"/>
          </a:xfrm>
          <a:prstGeom prst="rect">
            <a:avLst/>
          </a:prstGeom>
          <a:noFill/>
        </p:spPr>
        <p:txBody>
          <a:bodyPr wrap="square" rtlCol="0">
            <a:spAutoFit/>
          </a:bodyPr>
          <a:lstStyle/>
          <a:p>
            <a:r>
              <a:rPr lang="zh-TW" altLang="en-US" dirty="0">
                <a:solidFill>
                  <a:srgbClr val="7030A0"/>
                </a:solidFill>
              </a:rPr>
              <a:t>雖說上面費氏數列仔細看還是看得出一定的規律</a:t>
            </a:r>
            <a:endParaRPr lang="en-US" altLang="zh-TW" dirty="0">
              <a:solidFill>
                <a:srgbClr val="7030A0"/>
              </a:solidFill>
            </a:endParaRPr>
          </a:p>
          <a:p>
            <a:r>
              <a:rPr lang="pt-BR" altLang="zh-TW" b="0" i="0" dirty="0">
                <a:solidFill>
                  <a:srgbClr val="7030A0"/>
                </a:solidFill>
                <a:effectLst/>
                <a:latin typeface="Noto Sans TC"/>
              </a:rPr>
              <a:t>F[n] = F[n-1] + F[n-2]</a:t>
            </a:r>
            <a:endParaRPr lang="zh-TW" altLang="en-US" dirty="0">
              <a:solidFill>
                <a:srgbClr val="7030A0"/>
              </a:solidFill>
            </a:endParaRPr>
          </a:p>
        </p:txBody>
      </p:sp>
      <p:sp>
        <p:nvSpPr>
          <p:cNvPr id="10" name="矩形 9">
            <a:extLst>
              <a:ext uri="{FF2B5EF4-FFF2-40B4-BE49-F238E27FC236}">
                <a16:creationId xmlns:a16="http://schemas.microsoft.com/office/drawing/2014/main" id="{42FC1261-4E07-42BE-9CD1-BBFF24352066}"/>
              </a:ext>
            </a:extLst>
          </p:cNvPr>
          <p:cNvSpPr/>
          <p:nvPr/>
        </p:nvSpPr>
        <p:spPr>
          <a:xfrm>
            <a:off x="647883" y="3429000"/>
            <a:ext cx="1999265" cy="923330"/>
          </a:xfrm>
          <a:prstGeom prst="rect">
            <a:avLst/>
          </a:prstGeom>
          <a:noFill/>
        </p:spPr>
        <p:txBody>
          <a:bodyPr wrap="none" lIns="91440" tIns="45720" rIns="91440" bIns="45720">
            <a:spAutoFit/>
          </a:bodyPr>
          <a:lstStyle/>
          <a:p>
            <a:pPr algn="ctr"/>
            <a:r>
              <a:rPr lang="en-US" altLang="zh-TW" sz="5400" b="1" cap="none" spc="0" dirty="0">
                <a:ln w="22225">
                  <a:solidFill>
                    <a:schemeClr val="accent2"/>
                  </a:solidFill>
                  <a:prstDash val="solid"/>
                </a:ln>
                <a:solidFill>
                  <a:schemeClr val="accent2">
                    <a:lumMod val="40000"/>
                    <a:lumOff val="60000"/>
                  </a:schemeClr>
                </a:solidFill>
                <a:effectLst/>
              </a:rPr>
              <a:t>BUT!!</a:t>
            </a:r>
            <a:endParaRPr lang="zh-TW" altLang="en-US" sz="5400" b="1" cap="none" spc="0" dirty="0">
              <a:ln w="22225">
                <a:solidFill>
                  <a:schemeClr val="accent2"/>
                </a:solidFill>
                <a:prstDash val="solid"/>
              </a:ln>
              <a:solidFill>
                <a:schemeClr val="accent2">
                  <a:lumMod val="40000"/>
                  <a:lumOff val="60000"/>
                </a:schemeClr>
              </a:solidFill>
              <a:effectLst/>
            </a:endParaRPr>
          </a:p>
        </p:txBody>
      </p:sp>
      <p:sp>
        <p:nvSpPr>
          <p:cNvPr id="11" name="文字方塊 10">
            <a:extLst>
              <a:ext uri="{FF2B5EF4-FFF2-40B4-BE49-F238E27FC236}">
                <a16:creationId xmlns:a16="http://schemas.microsoft.com/office/drawing/2014/main" id="{36DFD837-9850-4062-99DB-77AD4F9F4ED1}"/>
              </a:ext>
            </a:extLst>
          </p:cNvPr>
          <p:cNvSpPr txBox="1"/>
          <p:nvPr/>
        </p:nvSpPr>
        <p:spPr>
          <a:xfrm>
            <a:off x="896458" y="4485442"/>
            <a:ext cx="6807316" cy="1938992"/>
          </a:xfrm>
          <a:prstGeom prst="rect">
            <a:avLst/>
          </a:prstGeom>
          <a:noFill/>
        </p:spPr>
        <p:txBody>
          <a:bodyPr wrap="square" rtlCol="0">
            <a:spAutoFit/>
          </a:bodyPr>
          <a:lstStyle/>
          <a:p>
            <a:r>
              <a:rPr lang="zh-TW" altLang="en-US" sz="2400" dirty="0">
                <a:solidFill>
                  <a:schemeClr val="accent5">
                    <a:lumMod val="50000"/>
                  </a:schemeClr>
                </a:solidFill>
                <a:latin typeface="+mj-ea"/>
                <a:ea typeface="+mj-ea"/>
              </a:rPr>
              <a:t>如果我們在她後面</a:t>
            </a:r>
            <a:r>
              <a:rPr lang="zh-TW" altLang="en-US" sz="2400" dirty="0">
                <a:solidFill>
                  <a:srgbClr val="C00000"/>
                </a:solidFill>
                <a:latin typeface="+mj-ea"/>
                <a:ea typeface="+mj-ea"/>
              </a:rPr>
              <a:t>再加一個</a:t>
            </a:r>
            <a:r>
              <a:rPr lang="en-US" altLang="zh-TW" sz="2400" dirty="0">
                <a:solidFill>
                  <a:srgbClr val="C00000"/>
                </a:solidFill>
                <a:latin typeface="+mj-ea"/>
                <a:ea typeface="+mj-ea"/>
              </a:rPr>
              <a:t>%(</a:t>
            </a:r>
            <a:r>
              <a:rPr lang="en-US" altLang="zh-TW" sz="2400" b="0" i="0" dirty="0">
                <a:solidFill>
                  <a:srgbClr val="C00000"/>
                </a:solidFill>
                <a:effectLst/>
                <a:latin typeface="+mj-ea"/>
                <a:ea typeface="+mj-ea"/>
              </a:rPr>
              <a:t>modulus</a:t>
            </a:r>
            <a:r>
              <a:rPr lang="en-US" altLang="zh-TW" sz="2400" dirty="0">
                <a:solidFill>
                  <a:srgbClr val="C00000"/>
                </a:solidFill>
                <a:latin typeface="+mj-ea"/>
                <a:ea typeface="+mj-ea"/>
              </a:rPr>
              <a:t>)15</a:t>
            </a:r>
            <a:r>
              <a:rPr lang="zh-TW" altLang="en-US" sz="2400" dirty="0">
                <a:solidFill>
                  <a:schemeClr val="accent5">
                    <a:lumMod val="50000"/>
                  </a:schemeClr>
                </a:solidFill>
                <a:latin typeface="+mj-ea"/>
                <a:ea typeface="+mj-ea"/>
              </a:rPr>
              <a:t>的話，那這個數列是不是就變成：</a:t>
            </a:r>
            <a:r>
              <a:rPr lang="en-US" altLang="zh-TW" sz="2400" dirty="0">
                <a:solidFill>
                  <a:srgbClr val="00B0F0"/>
                </a:solidFill>
                <a:latin typeface="+mj-ea"/>
                <a:ea typeface="+mj-ea"/>
              </a:rPr>
              <a:t>0,1,1,2,3,5,8,3,1,4,5,9,4,3,7,0,7,7,4,1</a:t>
            </a:r>
            <a:r>
              <a:rPr lang="en-US" altLang="zh-TW" sz="2400" dirty="0">
                <a:latin typeface="+mj-ea"/>
                <a:ea typeface="+mj-ea"/>
              </a:rPr>
              <a:t>……</a:t>
            </a:r>
          </a:p>
          <a:p>
            <a:r>
              <a:rPr lang="zh-TW" altLang="en-US" sz="2400" dirty="0">
                <a:latin typeface="+mj-ea"/>
                <a:ea typeface="+mj-ea"/>
              </a:rPr>
              <a:t>這樣的話是不是只有一開始看得出規則，</a:t>
            </a:r>
            <a:r>
              <a:rPr lang="zh-TW" altLang="en-US" sz="2400" dirty="0">
                <a:solidFill>
                  <a:srgbClr val="FF0000"/>
                </a:solidFill>
                <a:latin typeface="+mj-ea"/>
                <a:ea typeface="+mj-ea"/>
              </a:rPr>
              <a:t>但是之後就比較不明顯了</a:t>
            </a:r>
            <a:r>
              <a:rPr lang="zh-TW" altLang="en-US" sz="2400" dirty="0">
                <a:latin typeface="+mj-ea"/>
                <a:ea typeface="+mj-ea"/>
              </a:rPr>
              <a:t>。</a:t>
            </a:r>
          </a:p>
        </p:txBody>
      </p:sp>
      <p:pic>
        <p:nvPicPr>
          <p:cNvPr id="7" name="圖片 6">
            <a:extLst>
              <a:ext uri="{FF2B5EF4-FFF2-40B4-BE49-F238E27FC236}">
                <a16:creationId xmlns:a16="http://schemas.microsoft.com/office/drawing/2014/main" id="{15D4D76B-490A-42DC-974C-6C1805616412}"/>
              </a:ext>
            </a:extLst>
          </p:cNvPr>
          <p:cNvPicPr>
            <a:picLocks noChangeAspect="1"/>
          </p:cNvPicPr>
          <p:nvPr/>
        </p:nvPicPr>
        <p:blipFill>
          <a:blip r:embed="rId2"/>
          <a:stretch>
            <a:fillRect/>
          </a:stretch>
        </p:blipFill>
        <p:spPr>
          <a:xfrm>
            <a:off x="6889072" y="1374923"/>
            <a:ext cx="3739903" cy="2318740"/>
          </a:xfrm>
          <a:prstGeom prst="rect">
            <a:avLst/>
          </a:prstGeom>
        </p:spPr>
      </p:pic>
      <p:sp>
        <p:nvSpPr>
          <p:cNvPr id="12" name="AutoShape 4">
            <a:extLst>
              <a:ext uri="{FF2B5EF4-FFF2-40B4-BE49-F238E27FC236}">
                <a16:creationId xmlns:a16="http://schemas.microsoft.com/office/drawing/2014/main" id="{F69659AD-A3E3-4ADD-A452-31937B622E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406608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circle(in)">
                                      <p:cBhvr>
                                        <p:cTn id="52" dur="20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BF2724-CA5D-4CDA-9547-33FA93441E7B}"/>
              </a:ext>
            </a:extLst>
          </p:cNvPr>
          <p:cNvSpPr>
            <a:spLocks noGrp="1"/>
          </p:cNvSpPr>
          <p:nvPr>
            <p:ph type="title"/>
          </p:nvPr>
        </p:nvSpPr>
        <p:spPr>
          <a:xfrm>
            <a:off x="135796" y="156238"/>
            <a:ext cx="8596668" cy="1320800"/>
          </a:xfrm>
        </p:spPr>
        <p:txBody>
          <a:bodyPr/>
          <a:lstStyle/>
          <a:p>
            <a:r>
              <a:rPr lang="zh-TW" altLang="en-US" dirty="0"/>
              <a:t>接著我們在繼續對前面的算式進行改造</a:t>
            </a:r>
          </a:p>
        </p:txBody>
      </p:sp>
      <p:sp>
        <p:nvSpPr>
          <p:cNvPr id="4" name="文字方塊 3">
            <a:extLst>
              <a:ext uri="{FF2B5EF4-FFF2-40B4-BE49-F238E27FC236}">
                <a16:creationId xmlns:a16="http://schemas.microsoft.com/office/drawing/2014/main" id="{1B5775B2-6161-4FE7-9180-E53B177ED392}"/>
              </a:ext>
            </a:extLst>
          </p:cNvPr>
          <p:cNvSpPr txBox="1"/>
          <p:nvPr/>
        </p:nvSpPr>
        <p:spPr>
          <a:xfrm>
            <a:off x="135796" y="1071116"/>
            <a:ext cx="7022238" cy="646331"/>
          </a:xfrm>
          <a:prstGeom prst="rect">
            <a:avLst/>
          </a:prstGeom>
          <a:noFill/>
        </p:spPr>
        <p:txBody>
          <a:bodyPr wrap="square" rtlCol="0">
            <a:spAutoFit/>
          </a:bodyPr>
          <a:lstStyle/>
          <a:p>
            <a:r>
              <a:rPr lang="zh-TW" altLang="en-US" b="1" dirty="0">
                <a:solidFill>
                  <a:srgbClr val="00B0F0"/>
                </a:solidFill>
                <a:latin typeface="+mj-ea"/>
                <a:ea typeface="+mj-ea"/>
              </a:rPr>
              <a:t>如果我們將式子改成 </a:t>
            </a:r>
            <a:r>
              <a:rPr lang="en-US" altLang="zh-TW" b="1" dirty="0">
                <a:solidFill>
                  <a:srgbClr val="00B0F0"/>
                </a:solidFill>
                <a:latin typeface="+mj-ea"/>
                <a:ea typeface="+mj-ea"/>
              </a:rPr>
              <a:t>:</a:t>
            </a:r>
            <a:r>
              <a:rPr lang="zh-TW" altLang="en-US" b="1" dirty="0">
                <a:solidFill>
                  <a:srgbClr val="00B0F0"/>
                </a:solidFill>
                <a:latin typeface="+mj-ea"/>
                <a:ea typeface="+mj-ea"/>
              </a:rPr>
              <a:t> </a:t>
            </a:r>
            <a:r>
              <a:rPr kumimoji="0" lang="zh-TW" altLang="zh-TW" b="1" i="0" u="none" strike="noStrike" cap="none" normalizeH="0" baseline="0" dirty="0">
                <a:ln>
                  <a:noFill/>
                </a:ln>
                <a:solidFill>
                  <a:srgbClr val="00B0F0"/>
                </a:solidFill>
                <a:effectLst/>
                <a:latin typeface="+mj-ea"/>
                <a:ea typeface="+mj-ea"/>
              </a:rPr>
              <a:t>F[n] = (F[n-</a:t>
            </a:r>
            <a:r>
              <a:rPr kumimoji="0" lang="en-US" altLang="zh-TW" b="1" i="0" u="none" strike="noStrike" cap="none" normalizeH="0" baseline="0" dirty="0">
                <a:ln>
                  <a:noFill/>
                </a:ln>
                <a:solidFill>
                  <a:srgbClr val="00B0F0"/>
                </a:solidFill>
                <a:effectLst/>
                <a:latin typeface="+mj-ea"/>
                <a:ea typeface="+mj-ea"/>
              </a:rPr>
              <a:t>1</a:t>
            </a:r>
            <a:r>
              <a:rPr kumimoji="0" lang="zh-TW" altLang="zh-TW" b="1" i="0" u="none" strike="noStrike" cap="none" normalizeH="0" baseline="0" dirty="0">
                <a:ln>
                  <a:noFill/>
                </a:ln>
                <a:solidFill>
                  <a:srgbClr val="00B0F0"/>
                </a:solidFill>
                <a:effectLst/>
                <a:latin typeface="+mj-ea"/>
                <a:ea typeface="+mj-ea"/>
              </a:rPr>
              <a:t>] + F[n-</a:t>
            </a:r>
            <a:r>
              <a:rPr lang="en-US" altLang="zh-TW" b="1" dirty="0">
                <a:solidFill>
                  <a:srgbClr val="00B0F0"/>
                </a:solidFill>
                <a:latin typeface="+mj-ea"/>
                <a:ea typeface="+mj-ea"/>
              </a:rPr>
              <a:t>5</a:t>
            </a:r>
            <a:r>
              <a:rPr kumimoji="0" lang="zh-TW" altLang="zh-TW" b="1" i="0" u="none" strike="noStrike" cap="none" normalizeH="0" baseline="0" dirty="0">
                <a:ln>
                  <a:noFill/>
                </a:ln>
                <a:solidFill>
                  <a:srgbClr val="00B0F0"/>
                </a:solidFill>
                <a:effectLst/>
                <a:latin typeface="+mj-ea"/>
                <a:ea typeface="+mj-ea"/>
              </a:rPr>
              <a:t>]) mod 10 </a:t>
            </a:r>
            <a:endParaRPr lang="en-US" altLang="zh-TW" b="1" dirty="0">
              <a:solidFill>
                <a:srgbClr val="00B0F0"/>
              </a:solidFill>
              <a:latin typeface="+mj-ea"/>
              <a:ea typeface="+mj-ea"/>
            </a:endParaRPr>
          </a:p>
          <a:p>
            <a:r>
              <a:rPr kumimoji="0" lang="zh-TW" altLang="en-US" b="1" i="0" u="none" strike="noStrike" cap="none" normalizeH="0" baseline="0" dirty="0">
                <a:ln>
                  <a:noFill/>
                </a:ln>
                <a:solidFill>
                  <a:srgbClr val="00B0F0"/>
                </a:solidFill>
                <a:effectLst/>
                <a:latin typeface="+mj-ea"/>
                <a:ea typeface="+mj-ea"/>
              </a:rPr>
              <a:t>並且將前五項定義為 </a:t>
            </a:r>
            <a:r>
              <a:rPr kumimoji="0" lang="en-US" altLang="zh-TW" b="1" i="0" u="none" strike="noStrike" cap="none" normalizeH="0" baseline="0" dirty="0">
                <a:ln>
                  <a:noFill/>
                </a:ln>
                <a:solidFill>
                  <a:srgbClr val="00B0F0"/>
                </a:solidFill>
                <a:effectLst/>
                <a:latin typeface="+mj-ea"/>
                <a:ea typeface="+mj-ea"/>
              </a:rPr>
              <a:t>:</a:t>
            </a:r>
            <a:r>
              <a:rPr kumimoji="0" lang="zh-TW" altLang="en-US" b="1" i="0" u="none" strike="noStrike" cap="none" normalizeH="0" baseline="0" dirty="0">
                <a:ln>
                  <a:noFill/>
                </a:ln>
                <a:solidFill>
                  <a:srgbClr val="00B0F0"/>
                </a:solidFill>
                <a:effectLst/>
                <a:latin typeface="+mj-ea"/>
                <a:ea typeface="+mj-ea"/>
              </a:rPr>
              <a:t> </a:t>
            </a:r>
            <a:r>
              <a:rPr kumimoji="0" lang="en-US" altLang="zh-TW" b="1" i="0" u="none" strike="noStrike" cap="none" normalizeH="0" baseline="0" dirty="0">
                <a:ln>
                  <a:noFill/>
                </a:ln>
                <a:solidFill>
                  <a:srgbClr val="00B0F0"/>
                </a:solidFill>
                <a:effectLst/>
                <a:latin typeface="+mj-ea"/>
                <a:ea typeface="+mj-ea"/>
              </a:rPr>
              <a:t>8,5,5,1,2</a:t>
            </a:r>
          </a:p>
        </p:txBody>
      </p:sp>
      <p:sp>
        <p:nvSpPr>
          <p:cNvPr id="14" name="文字方塊 13">
            <a:extLst>
              <a:ext uri="{FF2B5EF4-FFF2-40B4-BE49-F238E27FC236}">
                <a16:creationId xmlns:a16="http://schemas.microsoft.com/office/drawing/2014/main" id="{E2DD3FD6-B1E1-47CE-923D-963F81C7D6EA}"/>
              </a:ext>
            </a:extLst>
          </p:cNvPr>
          <p:cNvSpPr txBox="1"/>
          <p:nvPr/>
        </p:nvSpPr>
        <p:spPr>
          <a:xfrm>
            <a:off x="135796" y="1823978"/>
            <a:ext cx="6125592" cy="923330"/>
          </a:xfrm>
          <a:prstGeom prst="rect">
            <a:avLst/>
          </a:prstGeom>
          <a:noFill/>
        </p:spPr>
        <p:txBody>
          <a:bodyPr wrap="square">
            <a:spAutoFit/>
          </a:bodyPr>
          <a:lstStyle/>
          <a:p>
            <a:r>
              <a:rPr kumimoji="0" lang="zh-TW" altLang="en-US" sz="1800" b="1" i="0" u="none" strike="noStrike" cap="none" normalizeH="0" baseline="0" dirty="0">
                <a:ln>
                  <a:noFill/>
                </a:ln>
                <a:effectLst/>
                <a:latin typeface="+mj-ea"/>
                <a:ea typeface="+mj-ea"/>
              </a:rPr>
              <a:t>這樣子的話我們生成的數列就會變成 </a:t>
            </a:r>
            <a:r>
              <a:rPr kumimoji="0" lang="en-US" altLang="zh-TW" sz="1800" b="1" i="0" u="none" strike="noStrike" cap="none" normalizeH="0" baseline="0" dirty="0">
                <a:ln>
                  <a:noFill/>
                </a:ln>
                <a:effectLst/>
                <a:latin typeface="+mj-ea"/>
                <a:ea typeface="+mj-ea"/>
              </a:rPr>
              <a:t>:</a:t>
            </a:r>
            <a:r>
              <a:rPr kumimoji="0" lang="zh-TW" altLang="en-US" sz="1800" b="1" i="0" u="none" strike="noStrike" cap="none" normalizeH="0" baseline="0" dirty="0">
                <a:ln>
                  <a:noFill/>
                </a:ln>
                <a:effectLst/>
                <a:latin typeface="+mj-ea"/>
                <a:ea typeface="+mj-ea"/>
              </a:rPr>
              <a:t> </a:t>
            </a:r>
            <a:endParaRPr kumimoji="0" lang="en-US" altLang="zh-TW" sz="1800" b="1" i="0" u="none" strike="noStrike" cap="none" normalizeH="0" baseline="0" dirty="0">
              <a:ln>
                <a:noFill/>
              </a:ln>
              <a:effectLst/>
              <a:latin typeface="+mj-ea"/>
              <a:ea typeface="+mj-ea"/>
            </a:endParaRPr>
          </a:p>
          <a:p>
            <a:r>
              <a:rPr kumimoji="0" lang="en-US" altLang="zh-TW" sz="1800" b="1" i="0" u="none" strike="noStrike" cap="none" normalizeH="0" baseline="0" dirty="0">
                <a:ln>
                  <a:noFill/>
                </a:ln>
                <a:solidFill>
                  <a:srgbClr val="FF0000"/>
                </a:solidFill>
                <a:effectLst/>
                <a:latin typeface="+mj-ea"/>
                <a:ea typeface="+mj-ea"/>
              </a:rPr>
              <a:t>8, 7, 5, 1, 2, 0, 7, 2, 3, 5, 5, 2, 4, 7, 2, 7, 9, 3, 0, 2, 9, 8, 1, 1, 3, 2, 0, 1, 2, 5</a:t>
            </a:r>
            <a:endParaRPr lang="zh-TW" altLang="en-US" sz="1800" b="1" dirty="0">
              <a:solidFill>
                <a:srgbClr val="FF0000"/>
              </a:solidFill>
              <a:latin typeface="+mj-ea"/>
              <a:ea typeface="+mj-ea"/>
            </a:endParaRPr>
          </a:p>
        </p:txBody>
      </p:sp>
      <p:sp>
        <p:nvSpPr>
          <p:cNvPr id="17" name="文字方塊 16">
            <a:extLst>
              <a:ext uri="{FF2B5EF4-FFF2-40B4-BE49-F238E27FC236}">
                <a16:creationId xmlns:a16="http://schemas.microsoft.com/office/drawing/2014/main" id="{7195A8A2-F6E4-454A-BEE7-C756684B97CA}"/>
              </a:ext>
            </a:extLst>
          </p:cNvPr>
          <p:cNvSpPr txBox="1"/>
          <p:nvPr/>
        </p:nvSpPr>
        <p:spPr>
          <a:xfrm>
            <a:off x="346229" y="3026623"/>
            <a:ext cx="6125592" cy="3108543"/>
          </a:xfrm>
          <a:prstGeom prst="rect">
            <a:avLst/>
          </a:prstGeom>
          <a:noFill/>
        </p:spPr>
        <p:txBody>
          <a:bodyPr wrap="square">
            <a:spAutoFit/>
          </a:bodyPr>
          <a:lstStyle/>
          <a:p>
            <a:r>
              <a:rPr lang="zh-TW" altLang="en-US" sz="2800" b="1" i="0" dirty="0">
                <a:solidFill>
                  <a:srgbClr val="00B050"/>
                </a:solidFill>
                <a:effectLst/>
                <a:latin typeface="+mj-ea"/>
                <a:ea typeface="+mj-ea"/>
              </a:rPr>
              <a:t>這就是一類常用的偽隨機數產生器家族，稱為「延遲費氏數列（</a:t>
            </a:r>
            <a:r>
              <a:rPr lang="en-US" altLang="zh-TW" sz="2800" b="1" i="0" dirty="0">
                <a:solidFill>
                  <a:srgbClr val="00B050"/>
                </a:solidFill>
                <a:effectLst/>
                <a:latin typeface="+mj-ea"/>
                <a:ea typeface="+mj-ea"/>
              </a:rPr>
              <a:t>Lagged Fibonacci</a:t>
            </a:r>
            <a:r>
              <a:rPr lang="zh-TW" altLang="en-US" sz="2800" b="1" i="0" dirty="0">
                <a:solidFill>
                  <a:srgbClr val="00B050"/>
                </a:solidFill>
                <a:effectLst/>
                <a:latin typeface="+mj-ea"/>
                <a:ea typeface="+mj-ea"/>
              </a:rPr>
              <a:t>）」。</a:t>
            </a:r>
            <a:endParaRPr lang="en-US" altLang="zh-TW" sz="2800" b="1" i="0" dirty="0">
              <a:solidFill>
                <a:srgbClr val="00B050"/>
              </a:solidFill>
              <a:effectLst/>
              <a:latin typeface="+mj-ea"/>
              <a:ea typeface="+mj-ea"/>
            </a:endParaRPr>
          </a:p>
          <a:p>
            <a:endParaRPr lang="en-US" altLang="zh-TW" sz="2800" b="1" i="0" dirty="0">
              <a:solidFill>
                <a:srgbClr val="00B050"/>
              </a:solidFill>
              <a:effectLst/>
              <a:latin typeface="+mj-ea"/>
              <a:ea typeface="+mj-ea"/>
            </a:endParaRPr>
          </a:p>
          <a:p>
            <a:r>
              <a:rPr lang="zh-TW" altLang="en-US" sz="2800" b="1" i="0" dirty="0">
                <a:solidFill>
                  <a:srgbClr val="00B050"/>
                </a:solidFill>
                <a:effectLst/>
                <a:latin typeface="+mj-ea"/>
                <a:ea typeface="+mj-ea"/>
              </a:rPr>
              <a:t>對人類來說，這個數列的規則已經非常不容易看穿，但是許多現實應用還會需要良好的分佈特性。</a:t>
            </a:r>
            <a:endParaRPr lang="zh-TW" altLang="en-US" sz="2800" b="1" dirty="0">
              <a:solidFill>
                <a:srgbClr val="00B050"/>
              </a:solidFill>
              <a:latin typeface="+mj-ea"/>
              <a:ea typeface="+mj-ea"/>
            </a:endParaRPr>
          </a:p>
        </p:txBody>
      </p:sp>
    </p:spTree>
    <p:extLst>
      <p:ext uri="{BB962C8B-B14F-4D97-AF65-F5344CB8AC3E}">
        <p14:creationId xmlns:p14="http://schemas.microsoft.com/office/powerpoint/2010/main" val="2100720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circle(in)">
                                      <p:cBhvr>
                                        <p:cTn id="2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085446-DB91-4E53-A988-B8A3D6A5728D}"/>
              </a:ext>
            </a:extLst>
          </p:cNvPr>
          <p:cNvSpPr>
            <a:spLocks noGrp="1"/>
          </p:cNvSpPr>
          <p:nvPr>
            <p:ph type="title"/>
          </p:nvPr>
        </p:nvSpPr>
        <p:spPr>
          <a:xfrm>
            <a:off x="262971" y="261184"/>
            <a:ext cx="8596668" cy="1320800"/>
          </a:xfrm>
        </p:spPr>
        <p:txBody>
          <a:bodyPr/>
          <a:lstStyle/>
          <a:p>
            <a:r>
              <a:rPr lang="zh-TW" altLang="en-US" b="0" i="0" dirty="0">
                <a:solidFill>
                  <a:srgbClr val="FFC000"/>
                </a:solidFill>
                <a:effectLst/>
                <a:latin typeface="Noto Sans TC"/>
              </a:rPr>
              <a:t>線性同餘法（</a:t>
            </a:r>
            <a:r>
              <a:rPr lang="en-US" altLang="zh-TW" b="0" i="0" dirty="0">
                <a:solidFill>
                  <a:srgbClr val="FFC000"/>
                </a:solidFill>
                <a:effectLst/>
                <a:latin typeface="Noto Sans TC"/>
              </a:rPr>
              <a:t>Linear congruential generator</a:t>
            </a:r>
            <a:r>
              <a:rPr lang="zh-TW" altLang="en-US" b="0" i="0" dirty="0">
                <a:solidFill>
                  <a:srgbClr val="FFC000"/>
                </a:solidFill>
                <a:effectLst/>
                <a:latin typeface="Noto Sans TC"/>
              </a:rPr>
              <a:t>）</a:t>
            </a:r>
            <a:endParaRPr lang="zh-TW" altLang="en-US" dirty="0">
              <a:solidFill>
                <a:srgbClr val="FFC000"/>
              </a:solidFill>
            </a:endParaRPr>
          </a:p>
        </p:txBody>
      </p:sp>
      <p:sp>
        <p:nvSpPr>
          <p:cNvPr id="3" name="內容版面配置區 2">
            <a:extLst>
              <a:ext uri="{FF2B5EF4-FFF2-40B4-BE49-F238E27FC236}">
                <a16:creationId xmlns:a16="http://schemas.microsoft.com/office/drawing/2014/main" id="{302B03EF-53DB-4A6E-AEF3-BD38417B95ED}"/>
              </a:ext>
            </a:extLst>
          </p:cNvPr>
          <p:cNvSpPr>
            <a:spLocks noGrp="1"/>
          </p:cNvSpPr>
          <p:nvPr>
            <p:ph idx="1"/>
          </p:nvPr>
        </p:nvSpPr>
        <p:spPr>
          <a:xfrm>
            <a:off x="17731" y="915475"/>
            <a:ext cx="8596668" cy="3880773"/>
          </a:xfrm>
        </p:spPr>
        <p:txBody>
          <a:bodyPr/>
          <a:lstStyle/>
          <a:p>
            <a:r>
              <a:rPr lang="zh-TW" altLang="en-US" b="0" i="0" dirty="0">
                <a:solidFill>
                  <a:srgbClr val="0070C0"/>
                </a:solidFill>
                <a:effectLst/>
                <a:latin typeface="Noto Sans TC"/>
              </a:rPr>
              <a:t>在現實中的偽隨機數產生器可能比延遲費氏數列更為常見。線性同餘法的計算方法如下：</a:t>
            </a:r>
            <a:endParaRPr lang="en-US" altLang="zh-TW" b="0" i="0" dirty="0">
              <a:solidFill>
                <a:srgbClr val="0070C0"/>
              </a:solidFill>
              <a:effectLst/>
              <a:latin typeface="Noto Sans TC"/>
            </a:endParaRPr>
          </a:p>
          <a:p>
            <a:endParaRPr lang="en-US" altLang="zh-TW" dirty="0">
              <a:solidFill>
                <a:srgbClr val="0070C0"/>
              </a:solidFill>
              <a:latin typeface="Noto Sans TC"/>
            </a:endParaRPr>
          </a:p>
          <a:p>
            <a:endParaRPr lang="en-US" altLang="zh-TW" dirty="0">
              <a:solidFill>
                <a:srgbClr val="0070C0"/>
              </a:solidFill>
              <a:latin typeface="Noto Sans TC"/>
            </a:endParaRPr>
          </a:p>
          <a:p>
            <a:pPr algn="l"/>
            <a:r>
              <a:rPr lang="zh-TW" altLang="en-US" b="0" i="0" dirty="0">
                <a:solidFill>
                  <a:srgbClr val="666666"/>
                </a:solidFill>
                <a:effectLst/>
                <a:latin typeface="Helvetica" panose="020B0604020202020204" pitchFamily="34" charset="0"/>
              </a:rPr>
              <a:t>但並非所有 </a:t>
            </a:r>
            <a:r>
              <a:rPr lang="en-US" altLang="zh-TW" b="0" i="0" dirty="0">
                <a:solidFill>
                  <a:srgbClr val="666666"/>
                </a:solidFill>
                <a:effectLst/>
                <a:latin typeface="Helvetica" panose="020B0604020202020204" pitchFamily="34" charset="0"/>
              </a:rPr>
              <a:t>a, b, c </a:t>
            </a:r>
            <a:r>
              <a:rPr lang="zh-TW" altLang="en-US" b="0" i="0" dirty="0">
                <a:solidFill>
                  <a:srgbClr val="666666"/>
                </a:solidFill>
                <a:effectLst/>
                <a:latin typeface="Helvetica" panose="020B0604020202020204" pitchFamily="34" charset="0"/>
              </a:rPr>
              <a:t>都適用。以 </a:t>
            </a:r>
            <a:r>
              <a:rPr lang="en-US" altLang="zh-TW" b="0" i="0" dirty="0">
                <a:solidFill>
                  <a:srgbClr val="666666"/>
                </a:solidFill>
                <a:effectLst/>
                <a:latin typeface="Helvetica" panose="020B0604020202020204" pitchFamily="34" charset="0"/>
              </a:rPr>
              <a:t>a=5, b=0, c=10 </a:t>
            </a:r>
            <a:r>
              <a:rPr lang="zh-TW" altLang="en-US" b="0" i="0" dirty="0">
                <a:solidFill>
                  <a:srgbClr val="666666"/>
                </a:solidFill>
                <a:effectLst/>
                <a:latin typeface="Helvetica" panose="020B0604020202020204" pitchFamily="34" charset="0"/>
              </a:rPr>
              <a:t>為例，</a:t>
            </a:r>
            <a:endParaRPr lang="en-US" altLang="zh-TW" b="0" i="0" dirty="0">
              <a:solidFill>
                <a:srgbClr val="666666"/>
              </a:solidFill>
              <a:effectLst/>
              <a:latin typeface="Helvetica" panose="020B0604020202020204" pitchFamily="34" charset="0"/>
            </a:endParaRPr>
          </a:p>
          <a:p>
            <a:pPr marL="0" indent="0" algn="l">
              <a:buNone/>
            </a:pPr>
            <a:r>
              <a:rPr lang="en-US" altLang="zh-TW" dirty="0">
                <a:solidFill>
                  <a:srgbClr val="666666"/>
                </a:solidFill>
                <a:latin typeface="Helvetica" panose="020B0604020202020204" pitchFamily="34" charset="0"/>
              </a:rPr>
              <a:t>	</a:t>
            </a:r>
            <a:r>
              <a:rPr lang="zh-TW" altLang="en-US" b="0" i="0" dirty="0">
                <a:solidFill>
                  <a:srgbClr val="666666"/>
                </a:solidFill>
                <a:effectLst/>
                <a:latin typeface="Helvetica" panose="020B0604020202020204" pitchFamily="34" charset="0"/>
              </a:rPr>
              <a:t>假設 </a:t>
            </a:r>
            <a:r>
              <a:rPr lang="en-US" altLang="zh-TW" b="0" i="0" dirty="0">
                <a:solidFill>
                  <a:srgbClr val="666666"/>
                </a:solidFill>
                <a:effectLst/>
                <a:latin typeface="Helvetica" panose="020B0604020202020204" pitchFamily="34" charset="0"/>
              </a:rPr>
              <a:t>X(0)=3 </a:t>
            </a:r>
            <a:r>
              <a:rPr lang="zh-TW" altLang="en-US" b="0" i="0" dirty="0">
                <a:solidFill>
                  <a:srgbClr val="666666"/>
                </a:solidFill>
                <a:effectLst/>
                <a:latin typeface="Helvetica" panose="020B0604020202020204" pitchFamily="34" charset="0"/>
              </a:rPr>
              <a:t>代入</a:t>
            </a:r>
            <a:endParaRPr lang="en-US" altLang="zh-TW" b="0" i="0" dirty="0">
              <a:solidFill>
                <a:srgbClr val="666666"/>
              </a:solidFill>
              <a:effectLst/>
              <a:latin typeface="Helvetica" panose="020B0604020202020204" pitchFamily="34" charset="0"/>
            </a:endParaRPr>
          </a:p>
          <a:p>
            <a:pPr marL="0" indent="0" algn="l">
              <a:buNone/>
            </a:pPr>
            <a:r>
              <a:rPr lang="en-US" altLang="zh-TW" b="0" i="0" dirty="0">
                <a:solidFill>
                  <a:srgbClr val="666666"/>
                </a:solidFill>
                <a:effectLst/>
                <a:latin typeface="Helvetica" panose="020B0604020202020204" pitchFamily="34" charset="0"/>
              </a:rPr>
              <a:t>	X(1) = ( 5 * 3 + 0 ) mod 10 = (15 + 0 ) mod 10 = 5</a:t>
            </a:r>
            <a:br>
              <a:rPr lang="en-US" altLang="zh-TW" b="0" i="0" dirty="0">
                <a:solidFill>
                  <a:srgbClr val="666666"/>
                </a:solidFill>
                <a:effectLst/>
                <a:latin typeface="Helvetica" panose="020B0604020202020204" pitchFamily="34" charset="0"/>
              </a:rPr>
            </a:br>
            <a:r>
              <a:rPr lang="en-US" altLang="zh-TW" b="0" i="0" dirty="0">
                <a:solidFill>
                  <a:srgbClr val="666666"/>
                </a:solidFill>
                <a:effectLst/>
                <a:latin typeface="Helvetica" panose="020B0604020202020204" pitchFamily="34" charset="0"/>
              </a:rPr>
              <a:t>	X(2) = ( 5 * 3 + 0 ) mod 10 = (15 + 0 ) mod 10 = 5</a:t>
            </a:r>
          </a:p>
          <a:p>
            <a:pPr marL="0" indent="0" algn="l">
              <a:buNone/>
            </a:pPr>
            <a:r>
              <a:rPr lang="en-US" altLang="zh-TW" b="0" i="0" dirty="0">
                <a:solidFill>
                  <a:srgbClr val="666666"/>
                </a:solidFill>
                <a:effectLst/>
                <a:latin typeface="Helvetica" panose="020B0604020202020204" pitchFamily="34" charset="0"/>
              </a:rPr>
              <a:t>	</a:t>
            </a:r>
            <a:r>
              <a:rPr lang="zh-TW" altLang="en-US" b="0" i="0" dirty="0">
                <a:solidFill>
                  <a:srgbClr val="666666"/>
                </a:solidFill>
                <a:effectLst/>
                <a:latin typeface="Helvetica" panose="020B0604020202020204" pitchFamily="34" charset="0"/>
              </a:rPr>
              <a:t>這完成沒辦法產生亂數，</a:t>
            </a:r>
            <a:r>
              <a:rPr lang="en-US" altLang="zh-TW" b="0" i="0" dirty="0">
                <a:solidFill>
                  <a:srgbClr val="666666"/>
                </a:solidFill>
                <a:effectLst/>
                <a:latin typeface="Helvetica" panose="020B0604020202020204" pitchFamily="34" charset="0"/>
              </a:rPr>
              <a:t>0~9 </a:t>
            </a:r>
            <a:r>
              <a:rPr lang="zh-TW" altLang="en-US" b="0" i="0" dirty="0">
                <a:solidFill>
                  <a:srgbClr val="666666"/>
                </a:solidFill>
                <a:effectLst/>
                <a:latin typeface="Helvetica" panose="020B0604020202020204" pitchFamily="34" charset="0"/>
              </a:rPr>
              <a:t>裡面，只有 </a:t>
            </a:r>
            <a:r>
              <a:rPr lang="en-US" altLang="zh-TW" b="0" i="0" dirty="0">
                <a:solidFill>
                  <a:srgbClr val="666666"/>
                </a:solidFill>
                <a:effectLst/>
                <a:latin typeface="Helvetica" panose="020B0604020202020204" pitchFamily="34" charset="0"/>
              </a:rPr>
              <a:t>5 </a:t>
            </a:r>
            <a:r>
              <a:rPr lang="zh-TW" altLang="en-US" b="0" i="0" dirty="0">
                <a:solidFill>
                  <a:srgbClr val="666666"/>
                </a:solidFill>
                <a:effectLst/>
                <a:latin typeface="Helvetica" panose="020B0604020202020204" pitchFamily="34" charset="0"/>
              </a:rPr>
              <a:t>會不停重覆產生。</a:t>
            </a:r>
          </a:p>
          <a:p>
            <a:endParaRPr lang="en-US" altLang="zh-TW" dirty="0">
              <a:solidFill>
                <a:srgbClr val="0070C0"/>
              </a:solidFill>
              <a:latin typeface="Noto Sans TC"/>
            </a:endParaRPr>
          </a:p>
        </p:txBody>
      </p:sp>
      <p:sp>
        <p:nvSpPr>
          <p:cNvPr id="9" name="Rectangle 4">
            <a:extLst>
              <a:ext uri="{FF2B5EF4-FFF2-40B4-BE49-F238E27FC236}">
                <a16:creationId xmlns:a16="http://schemas.microsoft.com/office/drawing/2014/main" id="{EECD59B6-A995-449D-90A3-F4D31CA19A18}"/>
              </a:ext>
            </a:extLst>
          </p:cNvPr>
          <p:cNvSpPr>
            <a:spLocks noChangeArrowheads="1"/>
          </p:cNvSpPr>
          <p:nvPr/>
        </p:nvSpPr>
        <p:spPr bwMode="auto">
          <a:xfrm>
            <a:off x="310390" y="1693097"/>
            <a:ext cx="578561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1" i="0" u="none" strike="noStrike" cap="none" normalizeH="0" baseline="0" dirty="0">
                <a:ln>
                  <a:noFill/>
                </a:ln>
                <a:solidFill>
                  <a:srgbClr val="FF0000"/>
                </a:solidFill>
                <a:effectLst/>
                <a:latin typeface="+mj-ea"/>
                <a:ea typeface="+mj-ea"/>
              </a:rPr>
              <a:t>x[n</a:t>
            </a:r>
            <a:r>
              <a:rPr kumimoji="0" lang="en-US" altLang="zh-TW" sz="3200" b="1" i="0" u="none" strike="noStrike" cap="none" normalizeH="0" baseline="0" dirty="0">
                <a:ln>
                  <a:noFill/>
                </a:ln>
                <a:solidFill>
                  <a:srgbClr val="FF0000"/>
                </a:solidFill>
                <a:effectLst/>
                <a:latin typeface="+mj-ea"/>
                <a:ea typeface="+mj-ea"/>
              </a:rPr>
              <a:t>+1</a:t>
            </a:r>
            <a:r>
              <a:rPr kumimoji="0" lang="zh-TW" altLang="zh-TW" sz="3200" b="1" i="0" u="none" strike="noStrike" cap="none" normalizeH="0" baseline="0" dirty="0">
                <a:ln>
                  <a:noFill/>
                </a:ln>
                <a:solidFill>
                  <a:srgbClr val="FF0000"/>
                </a:solidFill>
                <a:effectLst/>
                <a:latin typeface="+mj-ea"/>
                <a:ea typeface="+mj-ea"/>
              </a:rPr>
              <a:t>] = (a * x[n] + </a:t>
            </a:r>
            <a:r>
              <a:rPr kumimoji="0" lang="en-US" altLang="zh-TW" sz="3200" b="1" i="0" u="none" strike="noStrike" cap="none" normalizeH="0" baseline="0" dirty="0">
                <a:ln>
                  <a:noFill/>
                </a:ln>
                <a:solidFill>
                  <a:srgbClr val="FF0000"/>
                </a:solidFill>
                <a:effectLst/>
                <a:latin typeface="+mj-ea"/>
                <a:ea typeface="+mj-ea"/>
              </a:rPr>
              <a:t>b</a:t>
            </a:r>
            <a:r>
              <a:rPr kumimoji="0" lang="zh-TW" altLang="zh-TW" sz="3200" b="1" i="0" u="none" strike="noStrike" cap="none" normalizeH="0" baseline="0" dirty="0">
                <a:ln>
                  <a:noFill/>
                </a:ln>
                <a:solidFill>
                  <a:srgbClr val="FF0000"/>
                </a:solidFill>
                <a:effectLst/>
                <a:latin typeface="+mj-ea"/>
                <a:ea typeface="+mj-ea"/>
              </a:rPr>
              <a:t>) mod </a:t>
            </a:r>
            <a:r>
              <a:rPr kumimoji="0" lang="en-US" altLang="zh-TW" sz="3200" b="1" i="0" u="none" strike="noStrike" cap="none" normalizeH="0" baseline="0" dirty="0">
                <a:ln>
                  <a:noFill/>
                </a:ln>
                <a:solidFill>
                  <a:srgbClr val="FF0000"/>
                </a:solidFill>
                <a:effectLst/>
                <a:latin typeface="+mj-ea"/>
                <a:ea typeface="+mj-ea"/>
              </a:rPr>
              <a:t>c</a:t>
            </a:r>
            <a:r>
              <a:rPr kumimoji="0" lang="zh-TW" altLang="zh-TW" sz="3200" b="1" i="0" u="none" strike="noStrike" cap="none" normalizeH="0" baseline="0" dirty="0">
                <a:ln>
                  <a:noFill/>
                </a:ln>
                <a:solidFill>
                  <a:srgbClr val="FF0000"/>
                </a:solidFill>
                <a:effectLst/>
                <a:latin typeface="+mj-ea"/>
                <a:ea typeface="+mj-ea"/>
              </a:rPr>
              <a:t> </a:t>
            </a:r>
          </a:p>
        </p:txBody>
      </p:sp>
      <p:sp>
        <p:nvSpPr>
          <p:cNvPr id="13" name="文字方塊 12">
            <a:extLst>
              <a:ext uri="{FF2B5EF4-FFF2-40B4-BE49-F238E27FC236}">
                <a16:creationId xmlns:a16="http://schemas.microsoft.com/office/drawing/2014/main" id="{25179854-C24F-47DA-A6C1-8FE2384D565D}"/>
              </a:ext>
            </a:extLst>
          </p:cNvPr>
          <p:cNvSpPr txBox="1"/>
          <p:nvPr/>
        </p:nvSpPr>
        <p:spPr>
          <a:xfrm>
            <a:off x="522568" y="4339131"/>
            <a:ext cx="9539056" cy="2585323"/>
          </a:xfrm>
          <a:prstGeom prst="rect">
            <a:avLst/>
          </a:prstGeom>
          <a:noFill/>
        </p:spPr>
        <p:txBody>
          <a:bodyPr wrap="square">
            <a:spAutoFit/>
          </a:bodyPr>
          <a:lstStyle/>
          <a:p>
            <a:pPr algn="l"/>
            <a:r>
              <a:rPr lang="zh-TW" altLang="en-US" b="0" i="0" dirty="0">
                <a:solidFill>
                  <a:srgbClr val="666666"/>
                </a:solidFill>
                <a:effectLst/>
                <a:latin typeface="Helvetica" panose="020B0604020202020204" pitchFamily="34" charset="0"/>
              </a:rPr>
              <a:t>重點便是在 </a:t>
            </a:r>
            <a:r>
              <a:rPr lang="en-US" altLang="zh-TW" b="0" i="0" dirty="0">
                <a:solidFill>
                  <a:srgbClr val="666666"/>
                </a:solidFill>
                <a:effectLst/>
                <a:latin typeface="Helvetica" panose="020B0604020202020204" pitchFamily="34" charset="0"/>
              </a:rPr>
              <a:t>a, b, c </a:t>
            </a:r>
            <a:r>
              <a:rPr lang="zh-TW" altLang="en-US" b="0" i="0" dirty="0">
                <a:solidFill>
                  <a:srgbClr val="666666"/>
                </a:solidFill>
                <a:effectLst/>
                <a:latin typeface="Helvetica" panose="020B0604020202020204" pitchFamily="34" charset="0"/>
              </a:rPr>
              <a:t>應選何值。有些規則可供參考，下列三項</a:t>
            </a:r>
            <a:r>
              <a:rPr lang="zh-TW" altLang="en-US" dirty="0">
                <a:solidFill>
                  <a:srgbClr val="666666"/>
                </a:solidFill>
                <a:latin typeface="Helvetica" panose="020B0604020202020204" pitchFamily="34" charset="0"/>
              </a:rPr>
              <a:t>規則</a:t>
            </a:r>
            <a:r>
              <a:rPr lang="en-US" altLang="zh-TW" dirty="0">
                <a:solidFill>
                  <a:srgbClr val="666666"/>
                </a:solidFill>
                <a:latin typeface="Helvetica" panose="020B0604020202020204" pitchFamily="34" charset="0"/>
              </a:rPr>
              <a:t>(</a:t>
            </a:r>
            <a:r>
              <a:rPr lang="zh-TW" altLang="en-US" dirty="0">
                <a:solidFill>
                  <a:srgbClr val="0070C0"/>
                </a:solidFill>
                <a:latin typeface="Helvetica" panose="020B0604020202020204" pitchFamily="34" charset="0"/>
              </a:rPr>
              <a:t>參考用</a:t>
            </a:r>
            <a:r>
              <a:rPr lang="en-US" altLang="zh-TW" dirty="0">
                <a:solidFill>
                  <a:srgbClr val="666666"/>
                </a:solidFill>
                <a:latin typeface="Helvetica" panose="020B0604020202020204" pitchFamily="34" charset="0"/>
              </a:rPr>
              <a:t>)</a:t>
            </a:r>
            <a:endParaRPr lang="en-US" altLang="zh-TW" b="0" i="0" dirty="0">
              <a:solidFill>
                <a:srgbClr val="666666"/>
              </a:solidFill>
              <a:effectLst/>
              <a:latin typeface="Helvetica" panose="020B0604020202020204" pitchFamily="34" charset="0"/>
            </a:endParaRPr>
          </a:p>
          <a:p>
            <a:pPr algn="l"/>
            <a:r>
              <a:rPr lang="en-US" altLang="zh-TW" b="0" i="0" dirty="0">
                <a:solidFill>
                  <a:srgbClr val="0000FF"/>
                </a:solidFill>
                <a:effectLst/>
                <a:latin typeface="Helvetica" panose="020B0604020202020204" pitchFamily="34" charset="0"/>
              </a:rPr>
              <a:t>X(n+1) = ( a * X(n) + b ) mod c</a:t>
            </a:r>
            <a:endParaRPr lang="zh-TW" altLang="en-US" b="0" i="0" dirty="0">
              <a:solidFill>
                <a:srgbClr val="666666"/>
              </a:solidFill>
              <a:effectLst/>
              <a:latin typeface="Helvetica" panose="020B0604020202020204" pitchFamily="34" charset="0"/>
            </a:endParaRPr>
          </a:p>
          <a:p>
            <a:pPr algn="l"/>
            <a:r>
              <a:rPr lang="en-US" altLang="zh-TW" b="0" i="0" dirty="0">
                <a:solidFill>
                  <a:srgbClr val="0000FF"/>
                </a:solidFill>
                <a:effectLst/>
                <a:latin typeface="Helvetica" panose="020B0604020202020204" pitchFamily="34" charset="0"/>
              </a:rPr>
              <a:t>(1) </a:t>
            </a:r>
            <a:r>
              <a:rPr lang="zh-TW" altLang="en-US" b="0" i="0" dirty="0">
                <a:solidFill>
                  <a:srgbClr val="0000FF"/>
                </a:solidFill>
                <a:effectLst/>
                <a:latin typeface="Helvetica" panose="020B0604020202020204" pitchFamily="34" charset="0"/>
              </a:rPr>
              <a:t>乘數 </a:t>
            </a:r>
            <a:r>
              <a:rPr lang="en-US" altLang="zh-TW" b="0" i="0" dirty="0">
                <a:solidFill>
                  <a:srgbClr val="0000FF"/>
                </a:solidFill>
                <a:effectLst/>
                <a:latin typeface="Helvetica" panose="020B0604020202020204" pitchFamily="34" charset="0"/>
              </a:rPr>
              <a:t>a </a:t>
            </a:r>
            <a:r>
              <a:rPr lang="zh-TW" altLang="en-US" b="0" i="0" dirty="0">
                <a:solidFill>
                  <a:srgbClr val="0000FF"/>
                </a:solidFill>
                <a:effectLst/>
                <a:latin typeface="Helvetica" panose="020B0604020202020204" pitchFamily="34" charset="0"/>
              </a:rPr>
              <a:t>與模數 </a:t>
            </a:r>
            <a:r>
              <a:rPr lang="en-US" altLang="zh-TW" b="0" i="0" dirty="0">
                <a:solidFill>
                  <a:srgbClr val="0000FF"/>
                </a:solidFill>
                <a:effectLst/>
                <a:latin typeface="Helvetica" panose="020B0604020202020204" pitchFamily="34" charset="0"/>
              </a:rPr>
              <a:t>c </a:t>
            </a:r>
            <a:r>
              <a:rPr lang="zh-TW" altLang="en-US" b="0" i="0" dirty="0">
                <a:solidFill>
                  <a:srgbClr val="0000FF"/>
                </a:solidFill>
                <a:effectLst/>
                <a:latin typeface="Helvetica" panose="020B0604020202020204" pitchFamily="34" charset="0"/>
              </a:rPr>
              <a:t>互質。</a:t>
            </a:r>
            <a:br>
              <a:rPr lang="zh-TW" altLang="en-US" b="0" i="0" dirty="0">
                <a:solidFill>
                  <a:srgbClr val="0000FF"/>
                </a:solidFill>
                <a:effectLst/>
                <a:latin typeface="Helvetica" panose="020B0604020202020204" pitchFamily="34" charset="0"/>
              </a:rPr>
            </a:br>
            <a:r>
              <a:rPr lang="en-US" altLang="zh-TW" b="0" i="0" dirty="0">
                <a:solidFill>
                  <a:srgbClr val="0000FF"/>
                </a:solidFill>
                <a:effectLst/>
                <a:latin typeface="Helvetica" panose="020B0604020202020204" pitchFamily="34" charset="0"/>
              </a:rPr>
              <a:t>(2) </a:t>
            </a:r>
            <a:r>
              <a:rPr lang="zh-TW" altLang="en-US" b="0" i="0" dirty="0">
                <a:solidFill>
                  <a:srgbClr val="0000FF"/>
                </a:solidFill>
                <a:effectLst/>
                <a:latin typeface="Helvetica" panose="020B0604020202020204" pitchFamily="34" charset="0"/>
              </a:rPr>
              <a:t>對於整除 </a:t>
            </a:r>
            <a:r>
              <a:rPr lang="en-US" altLang="zh-TW" b="0" i="0" dirty="0">
                <a:solidFill>
                  <a:srgbClr val="0000FF"/>
                </a:solidFill>
                <a:effectLst/>
                <a:latin typeface="Helvetica" panose="020B0604020202020204" pitchFamily="34" charset="0"/>
              </a:rPr>
              <a:t>c </a:t>
            </a:r>
            <a:r>
              <a:rPr lang="zh-TW" altLang="en-US" b="0" i="0" dirty="0">
                <a:solidFill>
                  <a:srgbClr val="0000FF"/>
                </a:solidFill>
                <a:effectLst/>
                <a:latin typeface="Helvetica" panose="020B0604020202020204" pitchFamily="34" charset="0"/>
              </a:rPr>
              <a:t>之每個質數 </a:t>
            </a:r>
            <a:r>
              <a:rPr lang="en-US" altLang="zh-TW" b="0" i="0" dirty="0">
                <a:solidFill>
                  <a:srgbClr val="0000FF"/>
                </a:solidFill>
                <a:effectLst/>
                <a:latin typeface="Helvetica" panose="020B0604020202020204" pitchFamily="34" charset="0"/>
              </a:rPr>
              <a:t>p</a:t>
            </a:r>
            <a:r>
              <a:rPr lang="zh-TW" altLang="en-US" b="0" i="0" dirty="0">
                <a:solidFill>
                  <a:srgbClr val="0000FF"/>
                </a:solidFill>
                <a:effectLst/>
                <a:latin typeface="Helvetica" panose="020B0604020202020204" pitchFamily="34" charset="0"/>
              </a:rPr>
              <a:t>，</a:t>
            </a:r>
            <a:r>
              <a:rPr lang="en-US" altLang="zh-TW" b="0" i="0" dirty="0">
                <a:solidFill>
                  <a:srgbClr val="0000FF"/>
                </a:solidFill>
                <a:effectLst/>
                <a:latin typeface="Helvetica" panose="020B0604020202020204" pitchFamily="34" charset="0"/>
              </a:rPr>
              <a:t>a-1 </a:t>
            </a:r>
            <a:r>
              <a:rPr lang="zh-TW" altLang="en-US" b="0" i="0" dirty="0">
                <a:solidFill>
                  <a:srgbClr val="0000FF"/>
                </a:solidFill>
                <a:effectLst/>
                <a:latin typeface="Helvetica" panose="020B0604020202020204" pitchFamily="34" charset="0"/>
              </a:rPr>
              <a:t>抑可整除 </a:t>
            </a:r>
            <a:r>
              <a:rPr lang="en-US" altLang="zh-TW" b="0" i="0" dirty="0">
                <a:solidFill>
                  <a:srgbClr val="0000FF"/>
                </a:solidFill>
                <a:effectLst/>
                <a:latin typeface="Helvetica" panose="020B0604020202020204" pitchFamily="34" charset="0"/>
              </a:rPr>
              <a:t>p</a:t>
            </a:r>
            <a:r>
              <a:rPr lang="zh-TW" altLang="en-US" b="0" i="0" dirty="0">
                <a:solidFill>
                  <a:srgbClr val="0000FF"/>
                </a:solidFill>
                <a:effectLst/>
                <a:latin typeface="Helvetica" panose="020B0604020202020204" pitchFamily="34" charset="0"/>
              </a:rPr>
              <a:t>。</a:t>
            </a:r>
            <a:br>
              <a:rPr lang="zh-TW" altLang="en-US" b="0" i="0" dirty="0">
                <a:solidFill>
                  <a:srgbClr val="0000FF"/>
                </a:solidFill>
                <a:effectLst/>
                <a:latin typeface="Helvetica" panose="020B0604020202020204" pitchFamily="34" charset="0"/>
              </a:rPr>
            </a:br>
            <a:r>
              <a:rPr lang="en-US" altLang="zh-TW" b="0" i="0" dirty="0">
                <a:solidFill>
                  <a:srgbClr val="0000FF"/>
                </a:solidFill>
                <a:effectLst/>
                <a:latin typeface="Helvetica" panose="020B0604020202020204" pitchFamily="34" charset="0"/>
              </a:rPr>
              <a:t>(3) </a:t>
            </a:r>
            <a:r>
              <a:rPr lang="zh-TW" altLang="en-US" b="0" i="0" dirty="0">
                <a:solidFill>
                  <a:srgbClr val="0000FF"/>
                </a:solidFill>
                <a:effectLst/>
                <a:latin typeface="Helvetica" panose="020B0604020202020204" pitchFamily="34" charset="0"/>
              </a:rPr>
              <a:t>若 </a:t>
            </a:r>
            <a:r>
              <a:rPr lang="en-US" altLang="zh-TW" b="0" i="0" dirty="0">
                <a:solidFill>
                  <a:srgbClr val="0000FF"/>
                </a:solidFill>
                <a:effectLst/>
                <a:latin typeface="Helvetica" panose="020B0604020202020204" pitchFamily="34" charset="0"/>
              </a:rPr>
              <a:t>c </a:t>
            </a:r>
            <a:r>
              <a:rPr lang="zh-TW" altLang="en-US" b="0" i="0" dirty="0">
                <a:solidFill>
                  <a:srgbClr val="0000FF"/>
                </a:solidFill>
                <a:effectLst/>
                <a:latin typeface="Helvetica" panose="020B0604020202020204" pitchFamily="34" charset="0"/>
              </a:rPr>
              <a:t>為 </a:t>
            </a:r>
            <a:r>
              <a:rPr lang="en-US" altLang="zh-TW" b="0" i="0" dirty="0">
                <a:solidFill>
                  <a:srgbClr val="0000FF"/>
                </a:solidFill>
                <a:effectLst/>
                <a:latin typeface="Helvetica" panose="020B0604020202020204" pitchFamily="34" charset="0"/>
              </a:rPr>
              <a:t>4 </a:t>
            </a:r>
            <a:r>
              <a:rPr lang="zh-TW" altLang="en-US" b="0" i="0" dirty="0">
                <a:solidFill>
                  <a:srgbClr val="0000FF"/>
                </a:solidFill>
                <a:effectLst/>
                <a:latin typeface="Helvetica" panose="020B0604020202020204" pitchFamily="34" charset="0"/>
              </a:rPr>
              <a:t>之倍數， </a:t>
            </a:r>
            <a:r>
              <a:rPr lang="en-US" altLang="zh-TW" b="0" i="0" dirty="0">
                <a:solidFill>
                  <a:srgbClr val="0000FF"/>
                </a:solidFill>
                <a:effectLst/>
                <a:latin typeface="Helvetica" panose="020B0604020202020204" pitchFamily="34" charset="0"/>
              </a:rPr>
              <a:t>b </a:t>
            </a:r>
            <a:r>
              <a:rPr lang="zh-TW" altLang="en-US" b="0" i="0" dirty="0">
                <a:solidFill>
                  <a:srgbClr val="0000FF"/>
                </a:solidFill>
                <a:effectLst/>
                <a:latin typeface="Helvetica" panose="020B0604020202020204" pitchFamily="34" charset="0"/>
              </a:rPr>
              <a:t>也為 </a:t>
            </a:r>
            <a:r>
              <a:rPr lang="en-US" altLang="zh-TW" b="0" i="0" dirty="0">
                <a:solidFill>
                  <a:srgbClr val="0000FF"/>
                </a:solidFill>
                <a:effectLst/>
                <a:latin typeface="Helvetica" panose="020B0604020202020204" pitchFamily="34" charset="0"/>
              </a:rPr>
              <a:t>4 </a:t>
            </a:r>
            <a:r>
              <a:rPr lang="zh-TW" altLang="en-US" b="0" i="0" dirty="0">
                <a:solidFill>
                  <a:srgbClr val="0000FF"/>
                </a:solidFill>
                <a:effectLst/>
                <a:latin typeface="Helvetica" panose="020B0604020202020204" pitchFamily="34" charset="0"/>
              </a:rPr>
              <a:t>之倍數。</a:t>
            </a:r>
            <a:endParaRPr lang="zh-TW" altLang="en-US" b="0" i="0" dirty="0">
              <a:solidFill>
                <a:srgbClr val="666666"/>
              </a:solidFill>
              <a:effectLst/>
              <a:latin typeface="Helvetica" panose="020B0604020202020204" pitchFamily="34" charset="0"/>
            </a:endParaRPr>
          </a:p>
          <a:p>
            <a:pPr algn="l"/>
            <a:r>
              <a:rPr lang="zh-TW" altLang="en-US" b="0" i="0" dirty="0">
                <a:solidFill>
                  <a:srgbClr val="666666"/>
                </a:solidFill>
                <a:effectLst/>
                <a:latin typeface="Helvetica" panose="020B0604020202020204" pitchFamily="34" charset="0"/>
              </a:rPr>
              <a:t>在一些文獻記載中，有提到幾個 </a:t>
            </a:r>
            <a:r>
              <a:rPr lang="en-US" altLang="zh-TW" b="0" i="0" dirty="0">
                <a:solidFill>
                  <a:srgbClr val="666666"/>
                </a:solidFill>
                <a:effectLst/>
                <a:latin typeface="Helvetica" panose="020B0604020202020204" pitchFamily="34" charset="0"/>
              </a:rPr>
              <a:t>a, b, c </a:t>
            </a:r>
            <a:r>
              <a:rPr lang="zh-TW" altLang="en-US" b="0" i="0" dirty="0">
                <a:solidFill>
                  <a:srgbClr val="666666"/>
                </a:solidFill>
                <a:effectLst/>
                <a:latin typeface="Helvetica" panose="020B0604020202020204" pitchFamily="34" charset="0"/>
              </a:rPr>
              <a:t>之選取，可達到全週期之產生器</a:t>
            </a:r>
          </a:p>
          <a:p>
            <a:pPr algn="l"/>
            <a:r>
              <a:rPr lang="en-US" altLang="zh-TW" b="0" i="0" dirty="0">
                <a:solidFill>
                  <a:srgbClr val="0000FF"/>
                </a:solidFill>
                <a:effectLst/>
                <a:latin typeface="Helvetica" panose="020B0604020202020204" pitchFamily="34" charset="0"/>
              </a:rPr>
              <a:t>a = 16807 , b=0, c=2147483647</a:t>
            </a:r>
            <a:br>
              <a:rPr lang="en-US" altLang="zh-TW" b="0" i="0" dirty="0">
                <a:solidFill>
                  <a:srgbClr val="0000FF"/>
                </a:solidFill>
                <a:effectLst/>
                <a:latin typeface="Helvetica" panose="020B0604020202020204" pitchFamily="34" charset="0"/>
              </a:rPr>
            </a:br>
            <a:r>
              <a:rPr lang="en-US" altLang="zh-TW" b="0" i="0" dirty="0">
                <a:solidFill>
                  <a:srgbClr val="0000FF"/>
                </a:solidFill>
                <a:effectLst/>
                <a:latin typeface="Helvetica" panose="020B0604020202020204" pitchFamily="34" charset="0"/>
              </a:rPr>
              <a:t>a = 630360016, b=0, c=2147483647</a:t>
            </a:r>
          </a:p>
          <a:p>
            <a:pPr algn="l"/>
            <a:r>
              <a:rPr lang="zh-TW" altLang="en-US" b="0" i="0" dirty="0">
                <a:solidFill>
                  <a:schemeClr val="accent3"/>
                </a:solidFill>
                <a:effectLst/>
                <a:latin typeface="Helvetica" panose="020B0604020202020204" pitchFamily="34" charset="0"/>
              </a:rPr>
              <a:t>簡單來說就是讓</a:t>
            </a:r>
            <a:r>
              <a:rPr lang="en-US" altLang="zh-TW" dirty="0" err="1">
                <a:solidFill>
                  <a:schemeClr val="accent3"/>
                </a:solidFill>
                <a:latin typeface="Helvetica" panose="020B0604020202020204" pitchFamily="34" charset="0"/>
              </a:rPr>
              <a:t>ChatGPT</a:t>
            </a:r>
            <a:r>
              <a:rPr lang="zh-TW" altLang="en-US" dirty="0">
                <a:solidFill>
                  <a:schemeClr val="accent3"/>
                </a:solidFill>
                <a:latin typeface="Helvetica" panose="020B0604020202020204" pitchFamily="34" charset="0"/>
              </a:rPr>
              <a:t>去幫你取參數比較實際一點</a:t>
            </a:r>
            <a:endParaRPr lang="en-US" altLang="zh-TW" dirty="0">
              <a:solidFill>
                <a:schemeClr val="accent3"/>
              </a:solidFill>
              <a:latin typeface="Helvetica" panose="020B0604020202020204" pitchFamily="34" charset="0"/>
            </a:endParaRPr>
          </a:p>
        </p:txBody>
      </p:sp>
      <p:pic>
        <p:nvPicPr>
          <p:cNvPr id="5" name="圖片 4">
            <a:extLst>
              <a:ext uri="{FF2B5EF4-FFF2-40B4-BE49-F238E27FC236}">
                <a16:creationId xmlns:a16="http://schemas.microsoft.com/office/drawing/2014/main" id="{5E62654F-9A5E-4C0B-8AF9-6A0CC154E163}"/>
              </a:ext>
            </a:extLst>
          </p:cNvPr>
          <p:cNvPicPr>
            <a:picLocks noChangeAspect="1"/>
          </p:cNvPicPr>
          <p:nvPr/>
        </p:nvPicPr>
        <p:blipFill>
          <a:blip r:embed="rId2"/>
          <a:stretch>
            <a:fillRect/>
          </a:stretch>
        </p:blipFill>
        <p:spPr>
          <a:xfrm>
            <a:off x="6466021" y="1939319"/>
            <a:ext cx="5501406" cy="1833086"/>
          </a:xfrm>
          <a:prstGeom prst="rect">
            <a:avLst/>
          </a:prstGeom>
        </p:spPr>
      </p:pic>
    </p:spTree>
    <p:extLst>
      <p:ext uri="{BB962C8B-B14F-4D97-AF65-F5344CB8AC3E}">
        <p14:creationId xmlns:p14="http://schemas.microsoft.com/office/powerpoint/2010/main" val="340436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62132-3915-4A1A-8AD0-E32C39E41D29}"/>
              </a:ext>
            </a:extLst>
          </p:cNvPr>
          <p:cNvSpPr>
            <a:spLocks noGrp="1"/>
          </p:cNvSpPr>
          <p:nvPr>
            <p:ph type="title"/>
          </p:nvPr>
        </p:nvSpPr>
        <p:spPr>
          <a:xfrm>
            <a:off x="0" y="138481"/>
            <a:ext cx="10191565" cy="1104393"/>
          </a:xfrm>
        </p:spPr>
        <p:txBody>
          <a:bodyPr>
            <a:normAutofit fontScale="90000"/>
          </a:bodyPr>
          <a:lstStyle/>
          <a:p>
            <a:r>
              <a:rPr lang="zh-TW" altLang="en-US" sz="2800" b="1" dirty="0">
                <a:latin typeface="+mn-ea"/>
                <a:ea typeface="+mn-ea"/>
              </a:rPr>
              <a:t>接著如果我們都只有給這一個式子</a:t>
            </a:r>
            <a:br>
              <a:rPr lang="en-US" altLang="zh-TW" sz="2800" b="1" dirty="0">
                <a:latin typeface="+mn-ea"/>
                <a:ea typeface="+mn-ea"/>
              </a:rPr>
            </a:br>
            <a:r>
              <a:rPr kumimoji="0" lang="zh-TW" altLang="zh-TW" sz="2800" b="1" i="0" u="none" strike="noStrike" cap="none" normalizeH="0" baseline="0" dirty="0">
                <a:ln>
                  <a:noFill/>
                </a:ln>
                <a:solidFill>
                  <a:srgbClr val="FF0000"/>
                </a:solidFill>
                <a:effectLst/>
                <a:latin typeface="+mj-ea"/>
                <a:ea typeface="+mj-ea"/>
              </a:rPr>
              <a:t>x[n</a:t>
            </a:r>
            <a:r>
              <a:rPr kumimoji="0" lang="en-US" altLang="zh-TW" sz="2800" b="1" i="0" u="none" strike="noStrike" cap="none" normalizeH="0" baseline="0" dirty="0">
                <a:ln>
                  <a:noFill/>
                </a:ln>
                <a:solidFill>
                  <a:srgbClr val="FF0000"/>
                </a:solidFill>
                <a:effectLst/>
                <a:latin typeface="+mj-ea"/>
                <a:ea typeface="+mj-ea"/>
              </a:rPr>
              <a:t>+1</a:t>
            </a:r>
            <a:r>
              <a:rPr kumimoji="0" lang="zh-TW" altLang="zh-TW" sz="2800" b="1" i="0" u="none" strike="noStrike" cap="none" normalizeH="0" baseline="0" dirty="0">
                <a:ln>
                  <a:noFill/>
                </a:ln>
                <a:solidFill>
                  <a:srgbClr val="FF0000"/>
                </a:solidFill>
                <a:effectLst/>
                <a:latin typeface="+mj-ea"/>
                <a:ea typeface="+mj-ea"/>
              </a:rPr>
              <a:t>] = (a * x[n] + </a:t>
            </a:r>
            <a:r>
              <a:rPr kumimoji="0" lang="en-US" altLang="zh-TW" sz="2800" b="1" i="0" u="none" strike="noStrike" cap="none" normalizeH="0" baseline="0" dirty="0">
                <a:ln>
                  <a:noFill/>
                </a:ln>
                <a:solidFill>
                  <a:srgbClr val="FF0000"/>
                </a:solidFill>
                <a:effectLst/>
                <a:latin typeface="+mj-ea"/>
                <a:ea typeface="+mj-ea"/>
              </a:rPr>
              <a:t>b</a:t>
            </a:r>
            <a:r>
              <a:rPr kumimoji="0" lang="zh-TW" altLang="zh-TW" sz="2800" b="1" i="0" u="none" strike="noStrike" cap="none" normalizeH="0" baseline="0" dirty="0">
                <a:ln>
                  <a:noFill/>
                </a:ln>
                <a:solidFill>
                  <a:srgbClr val="FF0000"/>
                </a:solidFill>
                <a:effectLst/>
                <a:latin typeface="+mj-ea"/>
                <a:ea typeface="+mj-ea"/>
              </a:rPr>
              <a:t>) mod </a:t>
            </a:r>
            <a:r>
              <a:rPr kumimoji="0" lang="en-US" altLang="zh-TW" sz="2800" b="1" i="0" u="none" strike="noStrike" cap="none" normalizeH="0" baseline="0" dirty="0">
                <a:ln>
                  <a:noFill/>
                </a:ln>
                <a:solidFill>
                  <a:srgbClr val="FF0000"/>
                </a:solidFill>
                <a:effectLst/>
                <a:latin typeface="+mj-ea"/>
                <a:ea typeface="+mj-ea"/>
              </a:rPr>
              <a:t>c</a:t>
            </a:r>
            <a:r>
              <a:rPr kumimoji="0" lang="zh-TW" altLang="zh-TW" sz="2800" b="1" i="0" u="none" strike="noStrike" cap="none" normalizeH="0" baseline="0" dirty="0">
                <a:ln>
                  <a:noFill/>
                </a:ln>
                <a:solidFill>
                  <a:srgbClr val="FF0000"/>
                </a:solidFill>
                <a:effectLst/>
                <a:latin typeface="+mj-ea"/>
                <a:ea typeface="+mj-ea"/>
              </a:rPr>
              <a:t> </a:t>
            </a:r>
            <a:br>
              <a:rPr kumimoji="0" lang="zh-TW" altLang="zh-TW" sz="2800" b="1" i="0" u="none" strike="noStrike" cap="none" normalizeH="0" baseline="0" dirty="0">
                <a:ln>
                  <a:noFill/>
                </a:ln>
                <a:solidFill>
                  <a:srgbClr val="FF0000"/>
                </a:solidFill>
                <a:effectLst/>
                <a:latin typeface="+mj-ea"/>
                <a:ea typeface="+mj-ea"/>
              </a:rPr>
            </a:br>
            <a:r>
              <a:rPr lang="zh-TW" altLang="en-US" sz="2800" b="1" dirty="0">
                <a:latin typeface="+mn-ea"/>
                <a:ea typeface="+mn-ea"/>
              </a:rPr>
              <a:t>定值的話使用者多使用幾次的話是不是就會發現我們做的</a:t>
            </a:r>
            <a:r>
              <a:rPr lang="zh-TW" altLang="en-US" sz="2800" b="1" dirty="0">
                <a:solidFill>
                  <a:srgbClr val="FF0000"/>
                </a:solidFill>
                <a:latin typeface="+mn-ea"/>
                <a:ea typeface="+mn-ea"/>
              </a:rPr>
              <a:t>隨機數是固定</a:t>
            </a:r>
            <a:r>
              <a:rPr lang="zh-TW" altLang="en-US" sz="2800" b="1" dirty="0">
                <a:latin typeface="+mn-ea"/>
                <a:ea typeface="+mn-ea"/>
              </a:rPr>
              <a:t>的</a:t>
            </a:r>
            <a:br>
              <a:rPr lang="en-US" altLang="zh-TW" sz="2800" b="1" dirty="0">
                <a:latin typeface="+mn-ea"/>
                <a:ea typeface="+mn-ea"/>
              </a:rPr>
            </a:br>
            <a:endParaRPr lang="zh-TW" altLang="en-US" sz="2800" b="1" dirty="0">
              <a:latin typeface="+mn-ea"/>
              <a:ea typeface="+mn-ea"/>
            </a:endParaRPr>
          </a:p>
        </p:txBody>
      </p:sp>
      <p:sp>
        <p:nvSpPr>
          <p:cNvPr id="4" name="文字方塊 3">
            <a:extLst>
              <a:ext uri="{FF2B5EF4-FFF2-40B4-BE49-F238E27FC236}">
                <a16:creationId xmlns:a16="http://schemas.microsoft.com/office/drawing/2014/main" id="{5C90B521-3E43-4C49-A0FD-044CA6F71B1A}"/>
              </a:ext>
            </a:extLst>
          </p:cNvPr>
          <p:cNvSpPr txBox="1"/>
          <p:nvPr/>
        </p:nvSpPr>
        <p:spPr>
          <a:xfrm>
            <a:off x="0" y="2195004"/>
            <a:ext cx="7270811" cy="1938992"/>
          </a:xfrm>
          <a:prstGeom prst="rect">
            <a:avLst/>
          </a:prstGeom>
          <a:noFill/>
        </p:spPr>
        <p:txBody>
          <a:bodyPr wrap="square" rtlCol="0">
            <a:spAutoFit/>
          </a:bodyPr>
          <a:lstStyle/>
          <a:p>
            <a:r>
              <a:rPr lang="zh-TW" altLang="en-US" sz="6000" b="1" dirty="0">
                <a:solidFill>
                  <a:srgbClr val="FF0000"/>
                </a:solidFill>
              </a:rPr>
              <a:t>那我們該如何從電腦去找一個變數呢？</a:t>
            </a:r>
          </a:p>
        </p:txBody>
      </p:sp>
      <p:pic>
        <p:nvPicPr>
          <p:cNvPr id="11" name="圖片 10">
            <a:extLst>
              <a:ext uri="{FF2B5EF4-FFF2-40B4-BE49-F238E27FC236}">
                <a16:creationId xmlns:a16="http://schemas.microsoft.com/office/drawing/2014/main" id="{E10B47D5-4195-41F7-AC92-1B43567AA6CA}"/>
              </a:ext>
            </a:extLst>
          </p:cNvPr>
          <p:cNvPicPr>
            <a:picLocks noChangeAspect="1"/>
          </p:cNvPicPr>
          <p:nvPr/>
        </p:nvPicPr>
        <p:blipFill>
          <a:blip r:embed="rId2"/>
          <a:stretch>
            <a:fillRect/>
          </a:stretch>
        </p:blipFill>
        <p:spPr>
          <a:xfrm>
            <a:off x="5697059" y="4208265"/>
            <a:ext cx="2511254" cy="2511254"/>
          </a:xfrm>
          <a:prstGeom prst="rect">
            <a:avLst/>
          </a:prstGeom>
        </p:spPr>
      </p:pic>
    </p:spTree>
    <p:extLst>
      <p:ext uri="{BB962C8B-B14F-4D97-AF65-F5344CB8AC3E}">
        <p14:creationId xmlns:p14="http://schemas.microsoft.com/office/powerpoint/2010/main" val="1052639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61D1D6B-85C4-441A-A1F9-795EEFE1F41D}"/>
              </a:ext>
            </a:extLst>
          </p:cNvPr>
          <p:cNvSpPr txBox="1"/>
          <p:nvPr/>
        </p:nvSpPr>
        <p:spPr>
          <a:xfrm>
            <a:off x="0" y="193275"/>
            <a:ext cx="8451542" cy="523220"/>
          </a:xfrm>
          <a:prstGeom prst="rect">
            <a:avLst/>
          </a:prstGeom>
          <a:noFill/>
        </p:spPr>
        <p:txBody>
          <a:bodyPr wrap="square" rtlCol="0">
            <a:spAutoFit/>
          </a:bodyPr>
          <a:lstStyle/>
          <a:p>
            <a:r>
              <a:rPr lang="zh-TW" altLang="en-US" sz="2800" b="1" dirty="0">
                <a:solidFill>
                  <a:srgbClr val="0070C0"/>
                </a:solidFill>
              </a:rPr>
              <a:t>在我們的電腦當中，有一個很好當我們變數的東西</a:t>
            </a:r>
          </a:p>
        </p:txBody>
      </p:sp>
      <p:sp>
        <p:nvSpPr>
          <p:cNvPr id="5" name="文字方塊 4">
            <a:extLst>
              <a:ext uri="{FF2B5EF4-FFF2-40B4-BE49-F238E27FC236}">
                <a16:creationId xmlns:a16="http://schemas.microsoft.com/office/drawing/2014/main" id="{E6353831-A2B5-460E-B94E-CEBF18061DF9}"/>
              </a:ext>
            </a:extLst>
          </p:cNvPr>
          <p:cNvSpPr txBox="1"/>
          <p:nvPr/>
        </p:nvSpPr>
        <p:spPr>
          <a:xfrm>
            <a:off x="186429" y="981181"/>
            <a:ext cx="4900475" cy="461665"/>
          </a:xfrm>
          <a:prstGeom prst="rect">
            <a:avLst/>
          </a:prstGeom>
          <a:noFill/>
        </p:spPr>
        <p:txBody>
          <a:bodyPr wrap="square" rtlCol="0">
            <a:spAutoFit/>
          </a:bodyPr>
          <a:lstStyle/>
          <a:p>
            <a:r>
              <a:rPr lang="zh-TW" altLang="en-US" sz="2400" dirty="0"/>
              <a:t>而那個東西就是我們的時間</a:t>
            </a:r>
            <a:r>
              <a:rPr lang="zh-TW" altLang="en-US" sz="2400" b="1" dirty="0">
                <a:solidFill>
                  <a:srgbClr val="FF0000"/>
                </a:solidFill>
              </a:rPr>
              <a:t>秒數</a:t>
            </a:r>
            <a:r>
              <a:rPr lang="en-US" altLang="zh-TW" sz="2400" dirty="0"/>
              <a:t>!!!</a:t>
            </a:r>
            <a:endParaRPr lang="zh-TW" altLang="en-US" sz="2400" dirty="0"/>
          </a:p>
        </p:txBody>
      </p:sp>
      <p:sp>
        <p:nvSpPr>
          <p:cNvPr id="6" name="文字方塊 5">
            <a:extLst>
              <a:ext uri="{FF2B5EF4-FFF2-40B4-BE49-F238E27FC236}">
                <a16:creationId xmlns:a16="http://schemas.microsoft.com/office/drawing/2014/main" id="{2B705023-E680-4685-AF14-E70F90BBB358}"/>
              </a:ext>
            </a:extLst>
          </p:cNvPr>
          <p:cNvSpPr txBox="1"/>
          <p:nvPr/>
        </p:nvSpPr>
        <p:spPr>
          <a:xfrm>
            <a:off x="186429" y="1756589"/>
            <a:ext cx="5761607" cy="1323439"/>
          </a:xfrm>
          <a:prstGeom prst="rect">
            <a:avLst/>
          </a:prstGeom>
          <a:noFill/>
        </p:spPr>
        <p:txBody>
          <a:bodyPr wrap="square" rtlCol="0">
            <a:spAutoFit/>
          </a:bodyPr>
          <a:lstStyle/>
          <a:p>
            <a:r>
              <a:rPr lang="zh-TW" altLang="en-US" sz="2000" dirty="0">
                <a:solidFill>
                  <a:srgbClr val="00B050"/>
                </a:solidFill>
              </a:rPr>
              <a:t>由於我們時間秒數是很穩定的變化的，所以是不是就非常的適合當我們的 </a:t>
            </a:r>
            <a:r>
              <a:rPr lang="en-US" altLang="zh-TW" sz="2000" dirty="0">
                <a:solidFill>
                  <a:srgbClr val="FF0000"/>
                </a:solidFill>
              </a:rPr>
              <a:t>x[n]</a:t>
            </a:r>
            <a:r>
              <a:rPr lang="zh-TW" altLang="en-US" sz="2000" dirty="0">
                <a:solidFill>
                  <a:srgbClr val="FF0000"/>
                </a:solidFill>
              </a:rPr>
              <a:t> </a:t>
            </a:r>
            <a:r>
              <a:rPr lang="zh-TW" altLang="en-US" sz="2000" dirty="0">
                <a:solidFill>
                  <a:srgbClr val="00B050"/>
                </a:solidFill>
              </a:rPr>
              <a:t>呢</a:t>
            </a:r>
            <a:r>
              <a:rPr lang="en-US" altLang="zh-TW" sz="2000" dirty="0">
                <a:solidFill>
                  <a:srgbClr val="00B050"/>
                </a:solidFill>
              </a:rPr>
              <a:t>!!</a:t>
            </a:r>
          </a:p>
          <a:p>
            <a:r>
              <a:rPr lang="zh-TW" altLang="en-US" sz="2000" dirty="0">
                <a:solidFill>
                  <a:srgbClr val="00B050"/>
                </a:solidFill>
              </a:rPr>
              <a:t>而且使用者也看不太出來，所以這就是我們生成一個非常完美的隨機數了</a:t>
            </a:r>
            <a:r>
              <a:rPr lang="en-US" altLang="zh-TW" sz="2000" dirty="0">
                <a:solidFill>
                  <a:srgbClr val="00B050"/>
                </a:solidFill>
              </a:rPr>
              <a:t>^_^</a:t>
            </a:r>
          </a:p>
        </p:txBody>
      </p:sp>
      <p:sp>
        <p:nvSpPr>
          <p:cNvPr id="8" name="Rectangle 4">
            <a:extLst>
              <a:ext uri="{FF2B5EF4-FFF2-40B4-BE49-F238E27FC236}">
                <a16:creationId xmlns:a16="http://schemas.microsoft.com/office/drawing/2014/main" id="{92C62A60-24E4-4127-8F0C-20781F668E0B}"/>
              </a:ext>
            </a:extLst>
          </p:cNvPr>
          <p:cNvSpPr>
            <a:spLocks noChangeArrowheads="1"/>
          </p:cNvSpPr>
          <p:nvPr/>
        </p:nvSpPr>
        <p:spPr bwMode="auto">
          <a:xfrm>
            <a:off x="461638" y="3384370"/>
            <a:ext cx="671152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1" i="0" u="none" strike="noStrike" cap="none" normalizeH="0" baseline="0" dirty="0">
                <a:ln>
                  <a:noFill/>
                </a:ln>
                <a:solidFill>
                  <a:srgbClr val="FF0000"/>
                </a:solidFill>
                <a:effectLst/>
                <a:latin typeface="+mj-ea"/>
                <a:ea typeface="+mj-ea"/>
              </a:rPr>
              <a:t>x[n</a:t>
            </a:r>
            <a:r>
              <a:rPr kumimoji="0" lang="en-US" altLang="zh-TW" sz="3200" b="1" i="0" u="none" strike="noStrike" cap="none" normalizeH="0" baseline="0" dirty="0">
                <a:ln>
                  <a:noFill/>
                </a:ln>
                <a:solidFill>
                  <a:srgbClr val="FF0000"/>
                </a:solidFill>
                <a:effectLst/>
                <a:latin typeface="+mj-ea"/>
                <a:ea typeface="+mj-ea"/>
              </a:rPr>
              <a:t>+1</a:t>
            </a:r>
            <a:r>
              <a:rPr kumimoji="0" lang="zh-TW" altLang="zh-TW" sz="3200" b="1" i="0" u="none" strike="noStrike" cap="none" normalizeH="0" baseline="0" dirty="0">
                <a:ln>
                  <a:noFill/>
                </a:ln>
                <a:solidFill>
                  <a:srgbClr val="FF0000"/>
                </a:solidFill>
                <a:effectLst/>
                <a:latin typeface="+mj-ea"/>
                <a:ea typeface="+mj-ea"/>
              </a:rPr>
              <a:t>] = (a * x[n] + </a:t>
            </a:r>
            <a:r>
              <a:rPr kumimoji="0" lang="en-US" altLang="zh-TW" sz="3200" b="1" i="0" u="none" strike="noStrike" cap="none" normalizeH="0" baseline="0" dirty="0">
                <a:ln>
                  <a:noFill/>
                </a:ln>
                <a:solidFill>
                  <a:srgbClr val="FF0000"/>
                </a:solidFill>
                <a:effectLst/>
                <a:latin typeface="+mj-ea"/>
                <a:ea typeface="+mj-ea"/>
              </a:rPr>
              <a:t>b</a:t>
            </a:r>
            <a:r>
              <a:rPr kumimoji="0" lang="zh-TW" altLang="zh-TW" sz="3200" b="1" i="0" u="none" strike="noStrike" cap="none" normalizeH="0" baseline="0" dirty="0">
                <a:ln>
                  <a:noFill/>
                </a:ln>
                <a:solidFill>
                  <a:srgbClr val="FF0000"/>
                </a:solidFill>
                <a:effectLst/>
                <a:latin typeface="+mj-ea"/>
                <a:ea typeface="+mj-ea"/>
              </a:rPr>
              <a:t>) mod </a:t>
            </a:r>
            <a:r>
              <a:rPr kumimoji="0" lang="en-US" altLang="zh-TW" sz="3200" b="1" i="0" u="none" strike="noStrike" cap="none" normalizeH="0" baseline="0" dirty="0">
                <a:ln>
                  <a:noFill/>
                </a:ln>
                <a:solidFill>
                  <a:srgbClr val="FF0000"/>
                </a:solidFill>
                <a:effectLst/>
                <a:latin typeface="+mj-ea"/>
                <a:ea typeface="+mj-ea"/>
              </a:rPr>
              <a:t>c</a:t>
            </a:r>
            <a:r>
              <a:rPr kumimoji="0" lang="zh-TW" altLang="zh-TW" sz="3200" b="1" i="0" u="none" strike="noStrike" cap="none" normalizeH="0" baseline="0" dirty="0">
                <a:ln>
                  <a:noFill/>
                </a:ln>
                <a:solidFill>
                  <a:srgbClr val="FF0000"/>
                </a:solidFill>
                <a:effectLst/>
                <a:latin typeface="+mj-ea"/>
                <a:ea typeface="+mj-ea"/>
              </a:rPr>
              <a:t> </a:t>
            </a:r>
          </a:p>
        </p:txBody>
      </p:sp>
      <p:pic>
        <p:nvPicPr>
          <p:cNvPr id="12" name="圖片 11">
            <a:extLst>
              <a:ext uri="{FF2B5EF4-FFF2-40B4-BE49-F238E27FC236}">
                <a16:creationId xmlns:a16="http://schemas.microsoft.com/office/drawing/2014/main" id="{28600D8A-CE41-4C10-A6A5-2ACBF00F2D3F}"/>
              </a:ext>
            </a:extLst>
          </p:cNvPr>
          <p:cNvPicPr>
            <a:picLocks noChangeAspect="1"/>
          </p:cNvPicPr>
          <p:nvPr/>
        </p:nvPicPr>
        <p:blipFill>
          <a:blip r:embed="rId2"/>
          <a:stretch>
            <a:fillRect/>
          </a:stretch>
        </p:blipFill>
        <p:spPr>
          <a:xfrm>
            <a:off x="1587623" y="4014800"/>
            <a:ext cx="2638148" cy="2649925"/>
          </a:xfrm>
          <a:prstGeom prst="rect">
            <a:avLst/>
          </a:prstGeom>
        </p:spPr>
      </p:pic>
      <p:pic>
        <p:nvPicPr>
          <p:cNvPr id="14" name="圖片 13">
            <a:extLst>
              <a:ext uri="{FF2B5EF4-FFF2-40B4-BE49-F238E27FC236}">
                <a16:creationId xmlns:a16="http://schemas.microsoft.com/office/drawing/2014/main" id="{6D7571CC-1633-42CC-8A97-2F91A35BA9CC}"/>
              </a:ext>
            </a:extLst>
          </p:cNvPr>
          <p:cNvPicPr>
            <a:picLocks noChangeAspect="1"/>
          </p:cNvPicPr>
          <p:nvPr/>
        </p:nvPicPr>
        <p:blipFill>
          <a:blip r:embed="rId3"/>
          <a:stretch>
            <a:fillRect/>
          </a:stretch>
        </p:blipFill>
        <p:spPr>
          <a:xfrm>
            <a:off x="6356250" y="981181"/>
            <a:ext cx="2787912" cy="2787912"/>
          </a:xfrm>
          <a:prstGeom prst="rect">
            <a:avLst/>
          </a:prstGeom>
        </p:spPr>
      </p:pic>
    </p:spTree>
    <p:extLst>
      <p:ext uri="{BB962C8B-B14F-4D97-AF65-F5344CB8AC3E}">
        <p14:creationId xmlns:p14="http://schemas.microsoft.com/office/powerpoint/2010/main" val="25271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F01C9E3-99CC-4AC4-9414-81DB3AE3E071}"/>
              </a:ext>
            </a:extLst>
          </p:cNvPr>
          <p:cNvSpPr txBox="1"/>
          <p:nvPr/>
        </p:nvSpPr>
        <p:spPr>
          <a:xfrm>
            <a:off x="424406" y="192021"/>
            <a:ext cx="7270812" cy="584775"/>
          </a:xfrm>
          <a:prstGeom prst="rect">
            <a:avLst/>
          </a:prstGeom>
          <a:noFill/>
        </p:spPr>
        <p:txBody>
          <a:bodyPr wrap="square" rtlCol="0">
            <a:spAutoFit/>
          </a:bodyPr>
          <a:lstStyle/>
          <a:p>
            <a:r>
              <a:rPr lang="zh-TW" altLang="en-US" sz="3200" b="1" dirty="0">
                <a:solidFill>
                  <a:srgbClr val="00B0F0"/>
                </a:solidFill>
              </a:rPr>
              <a:t>那麼在我們要如何在程式呈現出來</a:t>
            </a:r>
          </a:p>
        </p:txBody>
      </p:sp>
      <p:pic>
        <p:nvPicPr>
          <p:cNvPr id="6" name="圖片 5">
            <a:extLst>
              <a:ext uri="{FF2B5EF4-FFF2-40B4-BE49-F238E27FC236}">
                <a16:creationId xmlns:a16="http://schemas.microsoft.com/office/drawing/2014/main" id="{E2490A29-F9D7-40A7-8A5B-80663F58CB30}"/>
              </a:ext>
            </a:extLst>
          </p:cNvPr>
          <p:cNvPicPr>
            <a:picLocks noChangeAspect="1"/>
          </p:cNvPicPr>
          <p:nvPr/>
        </p:nvPicPr>
        <p:blipFill>
          <a:blip r:embed="rId2"/>
          <a:stretch>
            <a:fillRect/>
          </a:stretch>
        </p:blipFill>
        <p:spPr>
          <a:xfrm>
            <a:off x="424406" y="958608"/>
            <a:ext cx="9090857" cy="4940784"/>
          </a:xfrm>
          <a:prstGeom prst="rect">
            <a:avLst/>
          </a:prstGeom>
        </p:spPr>
      </p:pic>
      <p:sp>
        <p:nvSpPr>
          <p:cNvPr id="7" name="文字方塊 6">
            <a:extLst>
              <a:ext uri="{FF2B5EF4-FFF2-40B4-BE49-F238E27FC236}">
                <a16:creationId xmlns:a16="http://schemas.microsoft.com/office/drawing/2014/main" id="{72715600-DCF9-4B71-9F71-B5BEB072A01F}"/>
              </a:ext>
            </a:extLst>
          </p:cNvPr>
          <p:cNvSpPr txBox="1"/>
          <p:nvPr/>
        </p:nvSpPr>
        <p:spPr>
          <a:xfrm>
            <a:off x="1029810" y="6081204"/>
            <a:ext cx="8485453" cy="830997"/>
          </a:xfrm>
          <a:prstGeom prst="rect">
            <a:avLst/>
          </a:prstGeom>
          <a:noFill/>
        </p:spPr>
        <p:txBody>
          <a:bodyPr wrap="square" rtlCol="0">
            <a:spAutoFit/>
          </a:bodyPr>
          <a:lstStyle/>
          <a:p>
            <a:r>
              <a:rPr lang="zh-TW" altLang="en-US" sz="2400" b="1" dirty="0">
                <a:solidFill>
                  <a:srgbClr val="FF0000"/>
                </a:solidFill>
                <a:latin typeface="+mn-ea"/>
              </a:rPr>
              <a:t>這個是我們自己製作的</a:t>
            </a:r>
            <a:r>
              <a:rPr lang="en-US" altLang="zh-TW" sz="2400" b="1" dirty="0" err="1">
                <a:solidFill>
                  <a:srgbClr val="FF0000"/>
                </a:solidFill>
                <a:latin typeface="+mn-ea"/>
              </a:rPr>
              <a:t>FakeRandom</a:t>
            </a:r>
            <a:r>
              <a:rPr lang="zh-TW" altLang="en-US" sz="2400" b="1" dirty="0">
                <a:solidFill>
                  <a:srgbClr val="FF0000"/>
                </a:solidFill>
                <a:latin typeface="+mn-ea"/>
              </a:rPr>
              <a:t>的</a:t>
            </a:r>
            <a:r>
              <a:rPr lang="en-US" altLang="zh-TW" sz="2400" b="1" dirty="0">
                <a:solidFill>
                  <a:srgbClr val="FF0000"/>
                </a:solidFill>
                <a:latin typeface="+mn-ea"/>
              </a:rPr>
              <a:t>Class</a:t>
            </a:r>
            <a:r>
              <a:rPr lang="zh-TW" altLang="en-US" sz="2400" b="1" dirty="0">
                <a:solidFill>
                  <a:srgbClr val="FF0000"/>
                </a:solidFill>
                <a:latin typeface="+mn-ea"/>
              </a:rPr>
              <a:t>並且有設計比較常用的</a:t>
            </a:r>
            <a:r>
              <a:rPr lang="en-US" altLang="zh-TW" sz="2400" b="1" dirty="0">
                <a:solidFill>
                  <a:srgbClr val="FF0000"/>
                </a:solidFill>
                <a:latin typeface="+mn-ea"/>
              </a:rPr>
              <a:t>Function</a:t>
            </a:r>
            <a:endParaRPr lang="zh-TW" altLang="en-US" sz="2400" b="1" dirty="0">
              <a:solidFill>
                <a:srgbClr val="FF0000"/>
              </a:solidFill>
              <a:latin typeface="+mn-ea"/>
            </a:endParaRPr>
          </a:p>
        </p:txBody>
      </p:sp>
    </p:spTree>
    <p:extLst>
      <p:ext uri="{BB962C8B-B14F-4D97-AF65-F5344CB8AC3E}">
        <p14:creationId xmlns:p14="http://schemas.microsoft.com/office/powerpoint/2010/main" val="4083918932"/>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6532</TotalTime>
  <Words>2370</Words>
  <Application>Microsoft Office PowerPoint</Application>
  <PresentationFormat>寬螢幕</PresentationFormat>
  <Paragraphs>141</Paragraphs>
  <Slides>34</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34</vt:i4>
      </vt:variant>
    </vt:vector>
  </HeadingPairs>
  <TitlesOfParts>
    <vt:vector size="42" baseType="lpstr">
      <vt:lpstr>微軟正黑體</vt:lpstr>
      <vt:lpstr>Noto Sans TC</vt:lpstr>
      <vt:lpstr>Söhne</vt:lpstr>
      <vt:lpstr>Arial</vt:lpstr>
      <vt:lpstr>Helvetica</vt:lpstr>
      <vt:lpstr>Trebuchet MS</vt:lpstr>
      <vt:lpstr>Wingdings 3</vt:lpstr>
      <vt:lpstr>多面向</vt:lpstr>
      <vt:lpstr>Monte Carlo Method and Random Generator </vt:lpstr>
      <vt:lpstr>大家有沒有思考過一個問題?</vt:lpstr>
      <vt:lpstr>在介紹如何產生一個Random的值之前</vt:lpstr>
      <vt:lpstr>那在我們系統中要如何自己做出一個Random呢?</vt:lpstr>
      <vt:lpstr>接著我們在繼續對前面的算式進行改造</vt:lpstr>
      <vt:lpstr>線性同餘法（Linear congruential generator）</vt:lpstr>
      <vt:lpstr>接著如果我們都只有給這一個式子 x[n+1] = (a * x[n] + b) mod c  定值的話使用者多使用幾次的話是不是就會發現我們做的隨機數是固定的 </vt:lpstr>
      <vt:lpstr>PowerPoint 簡報</vt:lpstr>
      <vt:lpstr>PowerPoint 簡報</vt:lpstr>
      <vt:lpstr>PowerPoint 簡報</vt:lpstr>
      <vt:lpstr>Random在我們實際利用的例子有非常的多 </vt:lpstr>
      <vt:lpstr>這一次我介紹要用蒙特卡羅方法去計算圓面積 (Introduce calculating circle area the monte carlo method)</vt:lpstr>
      <vt:lpstr>在我們要介紹如何用Monte carlo Method去計算我們圓面積之前</vt:lpstr>
      <vt:lpstr>PowerPoint 簡報</vt:lpstr>
      <vt:lpstr>PowerPoint 簡報</vt:lpstr>
      <vt:lpstr>PowerPoint 簡報</vt:lpstr>
      <vt:lpstr>PowerPoint 簡報</vt:lpstr>
      <vt:lpstr>PowerPoint 簡報</vt:lpstr>
      <vt:lpstr>PowerPoint 簡報</vt:lpstr>
      <vt:lpstr>PowerPoint 簡報</vt:lpstr>
      <vt:lpstr>PowerPoint 簡報</vt:lpstr>
      <vt:lpstr>再來我們將上面兩個的方法套用在遊戲 (Game Apply)</vt:lpstr>
      <vt:lpstr>遊戲玩法(Gamerule)</vt:lpstr>
      <vt:lpstr>遊戲實做(Game implementation) </vt:lpstr>
      <vt:lpstr>PowerPoint 簡報</vt:lpstr>
      <vt:lpstr>再來我們要去判斷是否可以將兩個數字合併</vt:lpstr>
      <vt:lpstr>PowerPoint 簡報</vt:lpstr>
      <vt:lpstr>PowerPoint 簡報</vt:lpstr>
      <vt:lpstr>PowerPoint 簡報</vt:lpstr>
      <vt:lpstr>所以基本上2048遊戲的製作規則與邏輯大致上都講完了</vt:lpstr>
      <vt:lpstr>在我們手機上應該找一下App store 或是 Play 商店應該都找的到2048這款遊戲</vt:lpstr>
      <vt:lpstr>而Jupiter中所使用的方法，正式蒙特卡羅算法(Monte Carlo)，而使用蒙特卡羅算法(Monte Carlo)的AI，也就是當初不斷地讓AI去模擬圍棋的可能的過程並進行學習，之後才在人工智能項目中得到重大突破的AlphaGo，AlphaGo其中最有名的就是2017 年在圍棋中擊敗了韓國棋王李世乭，也是因為在這個時候AI有重大的突破，才讓現今的AI發展得如此迅速。</vt:lpstr>
      <vt:lpstr>所以Monte Carlo的方法，也是讓AI機器學習的一種方法</vt:lpstr>
      <vt:lpstr>參考文獻： https://jupiter.xtrp.io/ https://gabrielromualdo.com/articles/2020-09-12-using-the-monte-carlo-tree-search-algorithm-in-an-ai-to-beat-2048-and-other-games https://www.youtube.com/watch?v=4NFZwPhqeRs https://github.com/zigurous/unity-2048-tutorial https://gigi.nullneuron.net/gigilabs/calculating-circle-area-the-monte-carlo-way/ https://web.stanford.edu/class/aa228/reports/2020/final41.pdf https://en.wikipedia.org/wiki/Linear_congruential_generator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Monte Carlo Method and Random Generater</dc:title>
  <dc:creator>Administrator</dc:creator>
  <cp:lastModifiedBy>Hu Chiao</cp:lastModifiedBy>
  <cp:revision>77</cp:revision>
  <dcterms:created xsi:type="dcterms:W3CDTF">2023-05-30T08:16:28Z</dcterms:created>
  <dcterms:modified xsi:type="dcterms:W3CDTF">2023-06-21T05:56:38Z</dcterms:modified>
</cp:coreProperties>
</file>